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tags/tag11.xml" ContentType="application/vnd.openxmlformats-officedocument.presentationml.tags+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3.xml" ContentType="application/vnd.openxmlformats-officedocument.presentationml.tags+xml"/>
  <Override PartName="/ppt/notesSlides/notesSlide24.xml" ContentType="application/vnd.openxmlformats-officedocument.presentationml.notesSlide+xml"/>
  <Override PartName="/ppt/tags/tag14.xml" ContentType="application/vnd.openxmlformats-officedocument.presentationml.tags+xml"/>
  <Override PartName="/ppt/notesSlides/notesSlide25.xml" ContentType="application/vnd.openxmlformats-officedocument.presentationml.notesSlide+xml"/>
  <Override PartName="/ppt/tags/tag1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 id="2147483722" r:id="rId6"/>
    <p:sldMasterId id="2147483708" r:id="rId7"/>
    <p:sldMasterId id="2147483694" r:id="rId8"/>
  </p:sldMasterIdLst>
  <p:notesMasterIdLst>
    <p:notesMasterId r:id="rId41"/>
  </p:notesMasterIdLst>
  <p:handoutMasterIdLst>
    <p:handoutMasterId r:id="rId42"/>
  </p:handoutMasterIdLst>
  <p:sldIdLst>
    <p:sldId id="287" r:id="rId9"/>
    <p:sldId id="292" r:id="rId10"/>
    <p:sldId id="295" r:id="rId11"/>
    <p:sldId id="296" r:id="rId12"/>
    <p:sldId id="299" r:id="rId13"/>
    <p:sldId id="300" r:id="rId14"/>
    <p:sldId id="305" r:id="rId15"/>
    <p:sldId id="307" r:id="rId16"/>
    <p:sldId id="336" r:id="rId17"/>
    <p:sldId id="312" r:id="rId18"/>
    <p:sldId id="313" r:id="rId19"/>
    <p:sldId id="314" r:id="rId20"/>
    <p:sldId id="326" r:id="rId21"/>
    <p:sldId id="315" r:id="rId22"/>
    <p:sldId id="316" r:id="rId23"/>
    <p:sldId id="318" r:id="rId24"/>
    <p:sldId id="317" r:id="rId25"/>
    <p:sldId id="342" r:id="rId26"/>
    <p:sldId id="341" r:id="rId27"/>
    <p:sldId id="340" r:id="rId28"/>
    <p:sldId id="338" r:id="rId29"/>
    <p:sldId id="343" r:id="rId30"/>
    <p:sldId id="329" r:id="rId31"/>
    <p:sldId id="319" r:id="rId32"/>
    <p:sldId id="321" r:id="rId33"/>
    <p:sldId id="322" r:id="rId34"/>
    <p:sldId id="328" r:id="rId35"/>
    <p:sldId id="337" r:id="rId36"/>
    <p:sldId id="323" r:id="rId37"/>
    <p:sldId id="325" r:id="rId38"/>
    <p:sldId id="284" r:id="rId39"/>
    <p:sldId id="28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8" userDrawn="1">
          <p15:clr>
            <a:srgbClr val="A4A3A4"/>
          </p15:clr>
        </p15:guide>
        <p15:guide id="2" pos="279" userDrawn="1">
          <p15:clr>
            <a:srgbClr val="A4A3A4"/>
          </p15:clr>
        </p15:guide>
        <p15:guide id="3" orient="horz" pos="3906" userDrawn="1">
          <p15:clr>
            <a:srgbClr val="A4A3A4"/>
          </p15:clr>
        </p15:guide>
        <p15:guide id="4" pos="7355" userDrawn="1">
          <p15:clr>
            <a:srgbClr val="A4A3A4"/>
          </p15:clr>
        </p15:guide>
        <p15:guide id="5" pos="3840" userDrawn="1">
          <p15:clr>
            <a:srgbClr val="A4A3A4"/>
          </p15:clr>
        </p15:guide>
        <p15:guide id="6" orient="horz" pos="845" userDrawn="1">
          <p15:clr>
            <a:srgbClr val="A4A3A4"/>
          </p15:clr>
        </p15:guide>
        <p15:guide id="7" orient="horz" pos="3770" userDrawn="1">
          <p15:clr>
            <a:srgbClr val="A4A3A4"/>
          </p15:clr>
        </p15:guide>
        <p15:guide id="8" pos="846" userDrawn="1">
          <p15:clr>
            <a:srgbClr val="A4A3A4"/>
          </p15:clr>
        </p15:guide>
        <p15:guide id="9" orient="horz" pos="21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6262"/>
    <a:srgbClr val="E44848"/>
    <a:srgbClr val="AC39F3"/>
    <a:srgbClr val="FFFFFF"/>
    <a:srgbClr val="F2A6A6"/>
    <a:srgbClr val="E3BDFB"/>
    <a:srgbClr val="646464"/>
    <a:srgbClr val="B3B3B3"/>
    <a:srgbClr val="000000"/>
    <a:srgbClr val="67C0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6215B9-6369-45E2-A7A0-A489DE2C59A5}" v="6" dt="2023-09-05T08:10:38.3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05"/>
    <p:restoredTop sz="88159" autoAdjust="0"/>
  </p:normalViewPr>
  <p:slideViewPr>
    <p:cSldViewPr snapToGrid="0" snapToObjects="1">
      <p:cViewPr varScale="1">
        <p:scale>
          <a:sx n="69" d="100"/>
          <a:sy n="69" d="100"/>
        </p:scale>
        <p:origin x="811" y="72"/>
      </p:cViewPr>
      <p:guideLst>
        <p:guide orient="horz" pos="278"/>
        <p:guide pos="279"/>
        <p:guide orient="horz" pos="3906"/>
        <p:guide pos="7355"/>
        <p:guide pos="3840"/>
        <p:guide orient="horz" pos="845"/>
        <p:guide orient="horz" pos="3770"/>
        <p:guide pos="846"/>
        <p:guide orient="horz" pos="21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6" d="100"/>
          <a:sy n="56" d="100"/>
        </p:scale>
        <p:origin x="258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F31178-119D-44E0-AA7C-44E487085F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43915F8-D2C9-42C2-8B7C-B73C5E147C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F5F376-9A97-4718-AB43-2131DF4A8483}" type="datetimeFigureOut">
              <a:rPr lang="en-GB" smtClean="0"/>
              <a:t>11/09/2023</a:t>
            </a:fld>
            <a:endParaRPr lang="en-GB"/>
          </a:p>
        </p:txBody>
      </p:sp>
      <p:sp>
        <p:nvSpPr>
          <p:cNvPr id="4" name="Footer Placeholder 3">
            <a:extLst>
              <a:ext uri="{FF2B5EF4-FFF2-40B4-BE49-F238E27FC236}">
                <a16:creationId xmlns:a16="http://schemas.microsoft.com/office/drawing/2014/main" id="{CDCE4A9F-6706-4D05-89D7-B49E68B077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C83624E-AFAC-4FF4-90DB-DB0A8E1858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DE8FF9-6937-4B73-8B22-9FC5C35FFB1B}" type="slidenum">
              <a:rPr lang="en-GB" smtClean="0"/>
              <a:t>‹#›</a:t>
            </a:fld>
            <a:endParaRPr lang="en-GB"/>
          </a:p>
        </p:txBody>
      </p:sp>
    </p:spTree>
    <p:extLst>
      <p:ext uri="{BB962C8B-B14F-4D97-AF65-F5344CB8AC3E}">
        <p14:creationId xmlns:p14="http://schemas.microsoft.com/office/powerpoint/2010/main" val="3552699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E9A4A-3203-D544-A0F2-9B4A7A1B021E}" type="datetimeFigureOut">
              <a:rPr lang="en-US" smtClean="0"/>
              <a:t>9/11/2023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3BA1D-A00F-DB41-84DA-BE26C4853B35}" type="slidenum">
              <a:rPr lang="en-US" smtClean="0"/>
              <a:t>‹#›</a:t>
            </a:fld>
            <a:endParaRPr lang="en-US"/>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1</a:t>
            </a:fld>
            <a:endParaRPr lang="en-US"/>
          </a:p>
        </p:txBody>
      </p:sp>
    </p:spTree>
    <p:extLst>
      <p:ext uri="{BB962C8B-B14F-4D97-AF65-F5344CB8AC3E}">
        <p14:creationId xmlns:p14="http://schemas.microsoft.com/office/powerpoint/2010/main" val="2948478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10</a:t>
            </a:fld>
            <a:endParaRPr lang="en-US"/>
          </a:p>
        </p:txBody>
      </p:sp>
    </p:spTree>
    <p:extLst>
      <p:ext uri="{BB962C8B-B14F-4D97-AF65-F5344CB8AC3E}">
        <p14:creationId xmlns:p14="http://schemas.microsoft.com/office/powerpoint/2010/main" val="3815838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Confirmed positives (actually PCR in this period)</a:t>
            </a:r>
          </a:p>
          <a:p>
            <a:pPr marL="171450" indent="-171450">
              <a:buFontTx/>
              <a:buChar char="-"/>
            </a:pPr>
            <a:r>
              <a:rPr lang="en-GB" dirty="0"/>
              <a:t>Contacts reported to NHS T+T</a:t>
            </a:r>
          </a:p>
          <a:p>
            <a:pPr marL="171450" indent="-171450">
              <a:buFontTx/>
              <a:buChar char="-"/>
            </a:pPr>
            <a:r>
              <a:rPr lang="en-GB" dirty="0"/>
              <a:t>Contacts swabbed + PCR tested daily for 20 days</a:t>
            </a:r>
          </a:p>
        </p:txBody>
      </p:sp>
      <p:sp>
        <p:nvSpPr>
          <p:cNvPr id="4" name="Slide Number Placeholder 3"/>
          <p:cNvSpPr>
            <a:spLocks noGrp="1"/>
          </p:cNvSpPr>
          <p:nvPr>
            <p:ph type="sldNum" sz="quarter" idx="5"/>
          </p:nvPr>
        </p:nvSpPr>
        <p:spPr/>
        <p:txBody>
          <a:bodyPr/>
          <a:lstStyle/>
          <a:p>
            <a:fld id="{C0F3BA1D-A00F-DB41-84DA-BE26C4853B35}" type="slidenum">
              <a:rPr lang="en-US" smtClean="0"/>
              <a:t>11</a:t>
            </a:fld>
            <a:endParaRPr lang="en-US"/>
          </a:p>
        </p:txBody>
      </p:sp>
    </p:spTree>
    <p:extLst>
      <p:ext uri="{BB962C8B-B14F-4D97-AF65-F5344CB8AC3E}">
        <p14:creationId xmlns:p14="http://schemas.microsoft.com/office/powerpoint/2010/main" val="3543330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False negative model = difference from </a:t>
            </a:r>
            <a:r>
              <a:rPr lang="en-GB" dirty="0" err="1"/>
              <a:t>Hakki</a:t>
            </a:r>
            <a:r>
              <a:rPr lang="en-GB" dirty="0"/>
              <a:t> et al., helps convergence</a:t>
            </a:r>
          </a:p>
        </p:txBody>
      </p:sp>
      <p:sp>
        <p:nvSpPr>
          <p:cNvPr id="4" name="Slide Number Placeholder 3"/>
          <p:cNvSpPr>
            <a:spLocks noGrp="1"/>
          </p:cNvSpPr>
          <p:nvPr>
            <p:ph type="sldNum" sz="quarter" idx="5"/>
          </p:nvPr>
        </p:nvSpPr>
        <p:spPr/>
        <p:txBody>
          <a:bodyPr/>
          <a:lstStyle/>
          <a:p>
            <a:fld id="{C0F3BA1D-A00F-DB41-84DA-BE26C4853B35}" type="slidenum">
              <a:rPr lang="en-US" smtClean="0"/>
              <a:t>12</a:t>
            </a:fld>
            <a:endParaRPr lang="en-US"/>
          </a:p>
        </p:txBody>
      </p:sp>
    </p:spTree>
    <p:extLst>
      <p:ext uri="{BB962C8B-B14F-4D97-AF65-F5344CB8AC3E}">
        <p14:creationId xmlns:p14="http://schemas.microsoft.com/office/powerpoint/2010/main" val="3900411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Example of model fit. Point out false negatives.</a:t>
            </a:r>
          </a:p>
          <a:p>
            <a:r>
              <a:rPr lang="en-GB" dirty="0"/>
              <a:t>- Duration: time from viral load increasing to return to 0</a:t>
            </a:r>
          </a:p>
          <a:p>
            <a:r>
              <a:rPr lang="en-GB" dirty="0"/>
              <a:t>- Integrating over the individual-level parameters leads to…</a:t>
            </a:r>
          </a:p>
        </p:txBody>
      </p:sp>
      <p:sp>
        <p:nvSpPr>
          <p:cNvPr id="4" name="Slide Number Placeholder 3"/>
          <p:cNvSpPr>
            <a:spLocks noGrp="1"/>
          </p:cNvSpPr>
          <p:nvPr>
            <p:ph type="sldNum" sz="quarter" idx="5"/>
          </p:nvPr>
        </p:nvSpPr>
        <p:spPr/>
        <p:txBody>
          <a:bodyPr/>
          <a:lstStyle/>
          <a:p>
            <a:fld id="{C0F3BA1D-A00F-DB41-84DA-BE26C4853B35}" type="slidenum">
              <a:rPr lang="en-US" smtClean="0"/>
              <a:t>13</a:t>
            </a:fld>
            <a:endParaRPr lang="en-US"/>
          </a:p>
        </p:txBody>
      </p:sp>
    </p:spTree>
    <p:extLst>
      <p:ext uri="{BB962C8B-B14F-4D97-AF65-F5344CB8AC3E}">
        <p14:creationId xmlns:p14="http://schemas.microsoft.com/office/powerpoint/2010/main" val="722035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Estimate of the survival: median, extrapolation</a:t>
            </a:r>
          </a:p>
          <a:p>
            <a:r>
              <a:rPr lang="en-GB" dirty="0"/>
              <a:t>Timing: 4.5 min</a:t>
            </a:r>
          </a:p>
        </p:txBody>
      </p:sp>
      <p:sp>
        <p:nvSpPr>
          <p:cNvPr id="4" name="Slide Number Placeholder 3"/>
          <p:cNvSpPr>
            <a:spLocks noGrp="1"/>
          </p:cNvSpPr>
          <p:nvPr>
            <p:ph type="sldNum" sz="quarter" idx="5"/>
          </p:nvPr>
        </p:nvSpPr>
        <p:spPr/>
        <p:txBody>
          <a:bodyPr/>
          <a:lstStyle/>
          <a:p>
            <a:fld id="{C0F3BA1D-A00F-DB41-84DA-BE26C4853B35}" type="slidenum">
              <a:rPr lang="en-US" smtClean="0"/>
              <a:t>14</a:t>
            </a:fld>
            <a:endParaRPr lang="en-US"/>
          </a:p>
        </p:txBody>
      </p:sp>
    </p:spTree>
    <p:extLst>
      <p:ext uri="{BB962C8B-B14F-4D97-AF65-F5344CB8AC3E}">
        <p14:creationId xmlns:p14="http://schemas.microsoft.com/office/powerpoint/2010/main" val="799539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Reminder of CIS design: each individual is tested weekly then monthly</a:t>
            </a:r>
          </a:p>
        </p:txBody>
      </p:sp>
      <p:sp>
        <p:nvSpPr>
          <p:cNvPr id="4" name="Slide Number Placeholder 3"/>
          <p:cNvSpPr>
            <a:spLocks noGrp="1"/>
          </p:cNvSpPr>
          <p:nvPr>
            <p:ph type="sldNum" sz="quarter" idx="5"/>
          </p:nvPr>
        </p:nvSpPr>
        <p:spPr/>
        <p:txBody>
          <a:bodyPr/>
          <a:lstStyle/>
          <a:p>
            <a:fld id="{C0F3BA1D-A00F-DB41-84DA-BE26C4853B35}" type="slidenum">
              <a:rPr lang="en-US" smtClean="0"/>
              <a:t>15</a:t>
            </a:fld>
            <a:endParaRPr lang="en-US"/>
          </a:p>
        </p:txBody>
      </p:sp>
    </p:spTree>
    <p:extLst>
      <p:ext uri="{BB962C8B-B14F-4D97-AF65-F5344CB8AC3E}">
        <p14:creationId xmlns:p14="http://schemas.microsoft.com/office/powerpoint/2010/main" val="422749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Infections can be missed. If we observe a series of negative tests for one individual there are two possibilities: either they were never infected or they were infected and recovered between tests. </a:t>
            </a:r>
          </a:p>
        </p:txBody>
      </p:sp>
      <p:sp>
        <p:nvSpPr>
          <p:cNvPr id="4" name="Slide Number Placeholder 3"/>
          <p:cNvSpPr>
            <a:spLocks noGrp="1"/>
          </p:cNvSpPr>
          <p:nvPr>
            <p:ph type="sldNum" sz="quarter" idx="5"/>
          </p:nvPr>
        </p:nvSpPr>
        <p:spPr/>
        <p:txBody>
          <a:bodyPr/>
          <a:lstStyle/>
          <a:p>
            <a:fld id="{C0F3BA1D-A00F-DB41-84DA-BE26C4853B35}" type="slidenum">
              <a:rPr lang="en-US" smtClean="0"/>
              <a:t>16</a:t>
            </a:fld>
            <a:endParaRPr lang="en-US"/>
          </a:p>
        </p:txBody>
      </p:sp>
    </p:spTree>
    <p:extLst>
      <p:ext uri="{BB962C8B-B14F-4D97-AF65-F5344CB8AC3E}">
        <p14:creationId xmlns:p14="http://schemas.microsoft.com/office/powerpoint/2010/main" val="436630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17</a:t>
            </a:fld>
            <a:endParaRPr lang="en-US"/>
          </a:p>
        </p:txBody>
      </p:sp>
    </p:spTree>
    <p:extLst>
      <p:ext uri="{BB962C8B-B14F-4D97-AF65-F5344CB8AC3E}">
        <p14:creationId xmlns:p14="http://schemas.microsoft.com/office/powerpoint/2010/main" val="1297752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Timing: 7-7.5 min</a:t>
            </a:r>
          </a:p>
        </p:txBody>
      </p:sp>
      <p:sp>
        <p:nvSpPr>
          <p:cNvPr id="4" name="Slide Number Placeholder 3"/>
          <p:cNvSpPr>
            <a:spLocks noGrp="1"/>
          </p:cNvSpPr>
          <p:nvPr>
            <p:ph type="sldNum" sz="quarter" idx="5"/>
          </p:nvPr>
        </p:nvSpPr>
        <p:spPr/>
        <p:txBody>
          <a:bodyPr/>
          <a:lstStyle/>
          <a:p>
            <a:fld id="{C0F3BA1D-A00F-DB41-84DA-BE26C4853B35}" type="slidenum">
              <a:rPr lang="en-US" smtClean="0"/>
              <a:t>18</a:t>
            </a:fld>
            <a:endParaRPr lang="en-US"/>
          </a:p>
        </p:txBody>
      </p:sp>
    </p:spTree>
    <p:extLst>
      <p:ext uri="{BB962C8B-B14F-4D97-AF65-F5344CB8AC3E}">
        <p14:creationId xmlns:p14="http://schemas.microsoft.com/office/powerpoint/2010/main" val="1706506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Timing: 7-7.5 min</a:t>
            </a:r>
          </a:p>
        </p:txBody>
      </p:sp>
      <p:sp>
        <p:nvSpPr>
          <p:cNvPr id="4" name="Slide Number Placeholder 3"/>
          <p:cNvSpPr>
            <a:spLocks noGrp="1"/>
          </p:cNvSpPr>
          <p:nvPr>
            <p:ph type="sldNum" sz="quarter" idx="5"/>
          </p:nvPr>
        </p:nvSpPr>
        <p:spPr/>
        <p:txBody>
          <a:bodyPr/>
          <a:lstStyle/>
          <a:p>
            <a:fld id="{C0F3BA1D-A00F-DB41-84DA-BE26C4853B35}" type="slidenum">
              <a:rPr lang="en-US" smtClean="0"/>
              <a:t>19</a:t>
            </a:fld>
            <a:endParaRPr lang="en-US"/>
          </a:p>
        </p:txBody>
      </p:sp>
    </p:spTree>
    <p:extLst>
      <p:ext uri="{BB962C8B-B14F-4D97-AF65-F5344CB8AC3E}">
        <p14:creationId xmlns:p14="http://schemas.microsoft.com/office/powerpoint/2010/main" val="2098609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spcBef>
                <a:spcPct val="40000"/>
              </a:spcBef>
              <a:buFont typeface="Arial" panose="020B0604020202020204" pitchFamily="34" charset="0"/>
              <a:buNone/>
            </a:pPr>
            <a:r>
              <a:rPr lang="en-AU" altLang="en-US" sz="1200" dirty="0">
                <a:solidFill>
                  <a:schemeClr val="tx1"/>
                </a:solidFill>
              </a:rPr>
              <a:t>Hopefully everyone agrees! </a:t>
            </a:r>
            <a:r>
              <a:rPr lang="en-AU" altLang="en-US" sz="1200" dirty="0" err="1">
                <a:solidFill>
                  <a:schemeClr val="tx1"/>
                </a:solidFill>
              </a:rPr>
              <a:t>Eg</a:t>
            </a:r>
            <a:r>
              <a:rPr lang="en-AU" altLang="en-US" sz="1200" dirty="0">
                <a:solidFill>
                  <a:schemeClr val="tx1"/>
                </a:solidFill>
              </a:rPr>
              <a:t>: ascertainment bias.</a:t>
            </a:r>
          </a:p>
        </p:txBody>
      </p:sp>
      <p:sp>
        <p:nvSpPr>
          <p:cNvPr id="4" name="Slide Number Placeholder 3"/>
          <p:cNvSpPr>
            <a:spLocks noGrp="1"/>
          </p:cNvSpPr>
          <p:nvPr>
            <p:ph type="sldNum" sz="quarter" idx="5"/>
          </p:nvPr>
        </p:nvSpPr>
        <p:spPr/>
        <p:txBody>
          <a:bodyPr/>
          <a:lstStyle/>
          <a:p>
            <a:fld id="{C0F3BA1D-A00F-DB41-84DA-BE26C4853B35}" type="slidenum">
              <a:rPr lang="en-US" smtClean="0"/>
              <a:t>2</a:t>
            </a:fld>
            <a:endParaRPr lang="en-US"/>
          </a:p>
        </p:txBody>
      </p:sp>
    </p:spTree>
    <p:extLst>
      <p:ext uri="{BB962C8B-B14F-4D97-AF65-F5344CB8AC3E}">
        <p14:creationId xmlns:p14="http://schemas.microsoft.com/office/powerpoint/2010/main" val="4034283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Timing: 7-7.5 min</a:t>
            </a:r>
          </a:p>
        </p:txBody>
      </p:sp>
      <p:sp>
        <p:nvSpPr>
          <p:cNvPr id="4" name="Slide Number Placeholder 3"/>
          <p:cNvSpPr>
            <a:spLocks noGrp="1"/>
          </p:cNvSpPr>
          <p:nvPr>
            <p:ph type="sldNum" sz="quarter" idx="5"/>
          </p:nvPr>
        </p:nvSpPr>
        <p:spPr/>
        <p:txBody>
          <a:bodyPr/>
          <a:lstStyle/>
          <a:p>
            <a:fld id="{C0F3BA1D-A00F-DB41-84DA-BE26C4853B35}" type="slidenum">
              <a:rPr lang="en-US" smtClean="0"/>
              <a:t>20</a:t>
            </a:fld>
            <a:endParaRPr lang="en-US"/>
          </a:p>
        </p:txBody>
      </p:sp>
    </p:spTree>
    <p:extLst>
      <p:ext uri="{BB962C8B-B14F-4D97-AF65-F5344CB8AC3E}">
        <p14:creationId xmlns:p14="http://schemas.microsoft.com/office/powerpoint/2010/main" val="150733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Timing: 7-7.5 min</a:t>
            </a:r>
          </a:p>
        </p:txBody>
      </p:sp>
      <p:sp>
        <p:nvSpPr>
          <p:cNvPr id="4" name="Slide Number Placeholder 3"/>
          <p:cNvSpPr>
            <a:spLocks noGrp="1"/>
          </p:cNvSpPr>
          <p:nvPr>
            <p:ph type="sldNum" sz="quarter" idx="5"/>
          </p:nvPr>
        </p:nvSpPr>
        <p:spPr/>
        <p:txBody>
          <a:bodyPr/>
          <a:lstStyle/>
          <a:p>
            <a:fld id="{C0F3BA1D-A00F-DB41-84DA-BE26C4853B35}" type="slidenum">
              <a:rPr lang="en-US" smtClean="0"/>
              <a:t>21</a:t>
            </a:fld>
            <a:endParaRPr lang="en-US"/>
          </a:p>
        </p:txBody>
      </p:sp>
    </p:spTree>
    <p:extLst>
      <p:ext uri="{BB962C8B-B14F-4D97-AF65-F5344CB8AC3E}">
        <p14:creationId xmlns:p14="http://schemas.microsoft.com/office/powerpoint/2010/main" val="3261761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Timing: 7-7.5 min</a:t>
            </a:r>
          </a:p>
        </p:txBody>
      </p:sp>
      <p:sp>
        <p:nvSpPr>
          <p:cNvPr id="4" name="Slide Number Placeholder 3"/>
          <p:cNvSpPr>
            <a:spLocks noGrp="1"/>
          </p:cNvSpPr>
          <p:nvPr>
            <p:ph type="sldNum" sz="quarter" idx="5"/>
          </p:nvPr>
        </p:nvSpPr>
        <p:spPr/>
        <p:txBody>
          <a:bodyPr/>
          <a:lstStyle/>
          <a:p>
            <a:fld id="{C0F3BA1D-A00F-DB41-84DA-BE26C4853B35}" type="slidenum">
              <a:rPr lang="en-US" smtClean="0"/>
              <a:t>22</a:t>
            </a:fld>
            <a:endParaRPr lang="en-US"/>
          </a:p>
        </p:txBody>
      </p:sp>
    </p:spTree>
    <p:extLst>
      <p:ext uri="{BB962C8B-B14F-4D97-AF65-F5344CB8AC3E}">
        <p14:creationId xmlns:p14="http://schemas.microsoft.com/office/powerpoint/2010/main" val="2285526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\theta = parameters for survival curve</a:t>
            </a:r>
          </a:p>
          <a:p>
            <a:r>
              <a:rPr lang="en-GB" dirty="0"/>
              <a:t>- High-level overview of what the posterior density looks like</a:t>
            </a:r>
          </a:p>
          <a:p>
            <a:r>
              <a:rPr lang="en-GB" dirty="0"/>
              <a:t>- Observed lengths term: standard interval censoring</a:t>
            </a:r>
          </a:p>
          <a:p>
            <a:r>
              <a:rPr lang="en-GB" dirty="0"/>
              <a:t>- Missed infections term: can be constructed from survival</a:t>
            </a:r>
          </a:p>
          <a:p>
            <a:r>
              <a:rPr lang="en-GB" dirty="0"/>
              <a:t>- Both these terms include the false negative probabilities</a:t>
            </a:r>
          </a:p>
          <a:p>
            <a:r>
              <a:rPr lang="en-GB" dirty="0"/>
              <a:t>- Summing over missed infections, considering as missing data</a:t>
            </a:r>
          </a:p>
        </p:txBody>
      </p:sp>
      <p:sp>
        <p:nvSpPr>
          <p:cNvPr id="4" name="Slide Number Placeholder 3"/>
          <p:cNvSpPr>
            <a:spLocks noGrp="1"/>
          </p:cNvSpPr>
          <p:nvPr>
            <p:ph type="sldNum" sz="quarter" idx="5"/>
          </p:nvPr>
        </p:nvSpPr>
        <p:spPr/>
        <p:txBody>
          <a:bodyPr/>
          <a:lstStyle/>
          <a:p>
            <a:fld id="{C0F3BA1D-A00F-DB41-84DA-BE26C4853B35}" type="slidenum">
              <a:rPr lang="en-US" smtClean="0"/>
              <a:t>23</a:t>
            </a:fld>
            <a:endParaRPr lang="en-US"/>
          </a:p>
        </p:txBody>
      </p:sp>
    </p:spTree>
    <p:extLst>
      <p:ext uri="{BB962C8B-B14F-4D97-AF65-F5344CB8AC3E}">
        <p14:creationId xmlns:p14="http://schemas.microsoft.com/office/powerpoint/2010/main" val="1555096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 issue: false negatives</a:t>
            </a:r>
          </a:p>
          <a:p>
            <a:r>
              <a:rPr lang="en-GB" dirty="0"/>
              <a:t>No time for details but can be incorporated into the probabilities</a:t>
            </a:r>
          </a:p>
          <a:p>
            <a:r>
              <a:rPr lang="en-GB" dirty="0"/>
              <a:t>Timing: 8 min</a:t>
            </a:r>
          </a:p>
        </p:txBody>
      </p:sp>
      <p:sp>
        <p:nvSpPr>
          <p:cNvPr id="4" name="Slide Number Placeholder 3"/>
          <p:cNvSpPr>
            <a:spLocks noGrp="1"/>
          </p:cNvSpPr>
          <p:nvPr>
            <p:ph type="sldNum" sz="quarter" idx="5"/>
          </p:nvPr>
        </p:nvSpPr>
        <p:spPr/>
        <p:txBody>
          <a:bodyPr/>
          <a:lstStyle/>
          <a:p>
            <a:fld id="{C0F3BA1D-A00F-DB41-84DA-BE26C4853B35}" type="slidenum">
              <a:rPr lang="en-US" smtClean="0"/>
              <a:t>24</a:t>
            </a:fld>
            <a:endParaRPr lang="en-US"/>
          </a:p>
        </p:txBody>
      </p:sp>
    </p:spTree>
    <p:extLst>
      <p:ext uri="{BB962C8B-B14F-4D97-AF65-F5344CB8AC3E}">
        <p14:creationId xmlns:p14="http://schemas.microsoft.com/office/powerpoint/2010/main" val="2942576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Timing: 8.5 min</a:t>
            </a:r>
          </a:p>
        </p:txBody>
      </p:sp>
      <p:sp>
        <p:nvSpPr>
          <p:cNvPr id="4" name="Slide Number Placeholder 3"/>
          <p:cNvSpPr>
            <a:spLocks noGrp="1"/>
          </p:cNvSpPr>
          <p:nvPr>
            <p:ph type="sldNum" sz="quarter" idx="5"/>
          </p:nvPr>
        </p:nvSpPr>
        <p:spPr/>
        <p:txBody>
          <a:bodyPr/>
          <a:lstStyle/>
          <a:p>
            <a:fld id="{C0F3BA1D-A00F-DB41-84DA-BE26C4853B35}" type="slidenum">
              <a:rPr lang="en-US" smtClean="0"/>
              <a:t>25</a:t>
            </a:fld>
            <a:endParaRPr lang="en-US"/>
          </a:p>
        </p:txBody>
      </p:sp>
    </p:spTree>
    <p:extLst>
      <p:ext uri="{BB962C8B-B14F-4D97-AF65-F5344CB8AC3E}">
        <p14:creationId xmlns:p14="http://schemas.microsoft.com/office/powerpoint/2010/main" val="2969553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Skip if &gt;10.5 min gone</a:t>
            </a:r>
          </a:p>
        </p:txBody>
      </p:sp>
      <p:sp>
        <p:nvSpPr>
          <p:cNvPr id="4" name="Slide Number Placeholder 3"/>
          <p:cNvSpPr>
            <a:spLocks noGrp="1"/>
          </p:cNvSpPr>
          <p:nvPr>
            <p:ph type="sldNum" sz="quarter" idx="5"/>
          </p:nvPr>
        </p:nvSpPr>
        <p:spPr/>
        <p:txBody>
          <a:bodyPr/>
          <a:lstStyle/>
          <a:p>
            <a:fld id="{C0F3BA1D-A00F-DB41-84DA-BE26C4853B35}" type="slidenum">
              <a:rPr lang="en-US" smtClean="0"/>
              <a:t>26</a:t>
            </a:fld>
            <a:endParaRPr lang="en-US"/>
          </a:p>
        </p:txBody>
      </p:sp>
    </p:spTree>
    <p:extLst>
      <p:ext uri="{BB962C8B-B14F-4D97-AF65-F5344CB8AC3E}">
        <p14:creationId xmlns:p14="http://schemas.microsoft.com/office/powerpoint/2010/main" val="2869070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27</a:t>
            </a:fld>
            <a:endParaRPr lang="en-US"/>
          </a:p>
        </p:txBody>
      </p:sp>
    </p:spTree>
    <p:extLst>
      <p:ext uri="{BB962C8B-B14F-4D97-AF65-F5344CB8AC3E}">
        <p14:creationId xmlns:p14="http://schemas.microsoft.com/office/powerpoint/2010/main" val="903426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Timing: 10-11min</a:t>
            </a:r>
          </a:p>
        </p:txBody>
      </p:sp>
      <p:sp>
        <p:nvSpPr>
          <p:cNvPr id="4" name="Slide Number Placeholder 3"/>
          <p:cNvSpPr>
            <a:spLocks noGrp="1"/>
          </p:cNvSpPr>
          <p:nvPr>
            <p:ph type="sldNum" sz="quarter" idx="5"/>
          </p:nvPr>
        </p:nvSpPr>
        <p:spPr/>
        <p:txBody>
          <a:bodyPr/>
          <a:lstStyle/>
          <a:p>
            <a:fld id="{C0F3BA1D-A00F-DB41-84DA-BE26C4853B35}" type="slidenum">
              <a:rPr lang="en-US" smtClean="0"/>
              <a:t>28</a:t>
            </a:fld>
            <a:endParaRPr lang="en-US"/>
          </a:p>
        </p:txBody>
      </p:sp>
    </p:spTree>
    <p:extLst>
      <p:ext uri="{BB962C8B-B14F-4D97-AF65-F5344CB8AC3E}">
        <p14:creationId xmlns:p14="http://schemas.microsoft.com/office/powerpoint/2010/main" val="3309030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Timing: 11 min</a:t>
            </a:r>
          </a:p>
        </p:txBody>
      </p:sp>
      <p:sp>
        <p:nvSpPr>
          <p:cNvPr id="4" name="Slide Number Placeholder 3"/>
          <p:cNvSpPr>
            <a:spLocks noGrp="1"/>
          </p:cNvSpPr>
          <p:nvPr>
            <p:ph type="sldNum" sz="quarter" idx="5"/>
          </p:nvPr>
        </p:nvSpPr>
        <p:spPr/>
        <p:txBody>
          <a:bodyPr/>
          <a:lstStyle/>
          <a:p>
            <a:fld id="{C0F3BA1D-A00F-DB41-84DA-BE26C4853B35}" type="slidenum">
              <a:rPr lang="en-US" smtClean="0"/>
              <a:t>29</a:t>
            </a:fld>
            <a:endParaRPr lang="en-US"/>
          </a:p>
        </p:txBody>
      </p:sp>
    </p:spTree>
    <p:extLst>
      <p:ext uri="{BB962C8B-B14F-4D97-AF65-F5344CB8AC3E}">
        <p14:creationId xmlns:p14="http://schemas.microsoft.com/office/powerpoint/2010/main" val="1672331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 - What is a designed study? Main point: population of interest is well-defined, we understand how our sample is formed, and why we have the data we do</a:t>
            </a:r>
          </a:p>
        </p:txBody>
      </p:sp>
      <p:sp>
        <p:nvSpPr>
          <p:cNvPr id="4" name="Slide Number Placeholder 3"/>
          <p:cNvSpPr>
            <a:spLocks noGrp="1"/>
          </p:cNvSpPr>
          <p:nvPr>
            <p:ph type="sldNum" sz="quarter" idx="5"/>
          </p:nvPr>
        </p:nvSpPr>
        <p:spPr/>
        <p:txBody>
          <a:bodyPr/>
          <a:lstStyle/>
          <a:p>
            <a:fld id="{C0F3BA1D-A00F-DB41-84DA-BE26C4853B35}" type="slidenum">
              <a:rPr lang="en-US" smtClean="0"/>
              <a:t>3</a:t>
            </a:fld>
            <a:endParaRPr lang="en-US"/>
          </a:p>
        </p:txBody>
      </p:sp>
    </p:spTree>
    <p:extLst>
      <p:ext uri="{BB962C8B-B14F-4D97-AF65-F5344CB8AC3E}">
        <p14:creationId xmlns:p14="http://schemas.microsoft.com/office/powerpoint/2010/main" val="1479341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Timing: 11.5-11.75 min</a:t>
            </a:r>
          </a:p>
        </p:txBody>
      </p:sp>
      <p:sp>
        <p:nvSpPr>
          <p:cNvPr id="4" name="Slide Number Placeholder 3"/>
          <p:cNvSpPr>
            <a:spLocks noGrp="1"/>
          </p:cNvSpPr>
          <p:nvPr>
            <p:ph type="sldNum" sz="quarter" idx="5"/>
          </p:nvPr>
        </p:nvSpPr>
        <p:spPr/>
        <p:txBody>
          <a:bodyPr/>
          <a:lstStyle/>
          <a:p>
            <a:fld id="{C0F3BA1D-A00F-DB41-84DA-BE26C4853B35}" type="slidenum">
              <a:rPr lang="en-US" smtClean="0"/>
              <a:t>30</a:t>
            </a:fld>
            <a:endParaRPr lang="en-US"/>
          </a:p>
        </p:txBody>
      </p:sp>
    </p:spTree>
    <p:extLst>
      <p:ext uri="{BB962C8B-B14F-4D97-AF65-F5344CB8AC3E}">
        <p14:creationId xmlns:p14="http://schemas.microsoft.com/office/powerpoint/2010/main" val="27162085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32</a:t>
            </a:fld>
            <a:endParaRPr lang="en-US"/>
          </a:p>
        </p:txBody>
      </p:sp>
    </p:spTree>
    <p:extLst>
      <p:ext uri="{BB962C8B-B14F-4D97-AF65-F5344CB8AC3E}">
        <p14:creationId xmlns:p14="http://schemas.microsoft.com/office/powerpoint/2010/main" val="2280587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Population: private households in UK (well defined)</a:t>
            </a:r>
          </a:p>
          <a:p>
            <a:pPr marL="0" indent="0">
              <a:buFontTx/>
              <a:buNone/>
            </a:pPr>
            <a:r>
              <a:rPr lang="en-GB" dirty="0"/>
              <a:t>Recruited randomly (understood process)</a:t>
            </a:r>
          </a:p>
          <a:p>
            <a:pPr marL="0" indent="0">
              <a:buFontTx/>
              <a:buNone/>
            </a:pPr>
            <a:r>
              <a:rPr lang="en-GB" dirty="0"/>
              <a:t>Tested on a schedule (no ascertainment bias)</a:t>
            </a:r>
          </a:p>
          <a:p>
            <a:pPr marL="0" indent="0">
              <a:buFontTx/>
              <a:buNone/>
            </a:pPr>
            <a:r>
              <a:rPr lang="en-GB" dirty="0"/>
              <a:t>Big: ~15k tests / day in 2020</a:t>
            </a:r>
          </a:p>
        </p:txBody>
      </p:sp>
      <p:sp>
        <p:nvSpPr>
          <p:cNvPr id="4" name="Slide Number Placeholder 3"/>
          <p:cNvSpPr>
            <a:spLocks noGrp="1"/>
          </p:cNvSpPr>
          <p:nvPr>
            <p:ph type="sldNum" sz="quarter" idx="5"/>
          </p:nvPr>
        </p:nvSpPr>
        <p:spPr/>
        <p:txBody>
          <a:bodyPr/>
          <a:lstStyle/>
          <a:p>
            <a:fld id="{C0F3BA1D-A00F-DB41-84DA-BE26C4853B35}" type="slidenum">
              <a:rPr lang="en-US" smtClean="0"/>
              <a:t>4</a:t>
            </a:fld>
            <a:endParaRPr lang="en-US"/>
          </a:p>
        </p:txBody>
      </p:sp>
    </p:spTree>
    <p:extLst>
      <p:ext uri="{BB962C8B-B14F-4D97-AF65-F5344CB8AC3E}">
        <p14:creationId xmlns:p14="http://schemas.microsoft.com/office/powerpoint/2010/main" val="3345143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Timing: 1.5 min gone</a:t>
            </a:r>
          </a:p>
        </p:txBody>
      </p:sp>
      <p:sp>
        <p:nvSpPr>
          <p:cNvPr id="4" name="Slide Number Placeholder 3"/>
          <p:cNvSpPr>
            <a:spLocks noGrp="1"/>
          </p:cNvSpPr>
          <p:nvPr>
            <p:ph type="sldNum" sz="quarter" idx="5"/>
          </p:nvPr>
        </p:nvSpPr>
        <p:spPr/>
        <p:txBody>
          <a:bodyPr/>
          <a:lstStyle/>
          <a:p>
            <a:fld id="{C0F3BA1D-A00F-DB41-84DA-BE26C4853B35}" type="slidenum">
              <a:rPr lang="en-US" smtClean="0"/>
              <a:t>5</a:t>
            </a:fld>
            <a:endParaRPr lang="en-US"/>
          </a:p>
        </p:txBody>
      </p:sp>
    </p:spTree>
    <p:extLst>
      <p:ext uri="{BB962C8B-B14F-4D97-AF65-F5344CB8AC3E}">
        <p14:creationId xmlns:p14="http://schemas.microsoft.com/office/powerpoint/2010/main" val="3023125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Questions about transmission are very related to questions about incidence: how many infections and in whom, how is this changing?</a:t>
            </a:r>
          </a:p>
        </p:txBody>
      </p:sp>
      <p:sp>
        <p:nvSpPr>
          <p:cNvPr id="4" name="Slide Number Placeholder 3"/>
          <p:cNvSpPr>
            <a:spLocks noGrp="1"/>
          </p:cNvSpPr>
          <p:nvPr>
            <p:ph type="sldNum" sz="quarter" idx="5"/>
          </p:nvPr>
        </p:nvSpPr>
        <p:spPr/>
        <p:txBody>
          <a:bodyPr/>
          <a:lstStyle/>
          <a:p>
            <a:fld id="{C0F3BA1D-A00F-DB41-84DA-BE26C4853B35}" type="slidenum">
              <a:rPr lang="en-US" smtClean="0"/>
              <a:t>6</a:t>
            </a:fld>
            <a:endParaRPr lang="en-US"/>
          </a:p>
        </p:txBody>
      </p:sp>
    </p:spTree>
    <p:extLst>
      <p:ext uri="{BB962C8B-B14F-4D97-AF65-F5344CB8AC3E}">
        <p14:creationId xmlns:p14="http://schemas.microsoft.com/office/powerpoint/2010/main" val="828304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Classic epidemiology</a:t>
            </a:r>
          </a:p>
          <a:p>
            <a:pPr marL="171450" indent="-171450">
              <a:buFontTx/>
              <a:buChar char="-"/>
            </a:pPr>
            <a:r>
              <a:rPr lang="en-GB" dirty="0"/>
              <a:t>Assumes steady-state, but SARS-CoV-2 changes rapidly (doubly times &lt; duration)</a:t>
            </a:r>
          </a:p>
        </p:txBody>
      </p:sp>
      <p:sp>
        <p:nvSpPr>
          <p:cNvPr id="4" name="Slide Number Placeholder 3"/>
          <p:cNvSpPr>
            <a:spLocks noGrp="1"/>
          </p:cNvSpPr>
          <p:nvPr>
            <p:ph type="sldNum" sz="quarter" idx="5"/>
          </p:nvPr>
        </p:nvSpPr>
        <p:spPr/>
        <p:txBody>
          <a:bodyPr/>
          <a:lstStyle/>
          <a:p>
            <a:fld id="{C0F3BA1D-A00F-DB41-84DA-BE26C4853B35}" type="slidenum">
              <a:rPr lang="en-US" smtClean="0"/>
              <a:t>7</a:t>
            </a:fld>
            <a:endParaRPr lang="en-US"/>
          </a:p>
        </p:txBody>
      </p:sp>
    </p:spTree>
    <p:extLst>
      <p:ext uri="{BB962C8B-B14F-4D97-AF65-F5344CB8AC3E}">
        <p14:creationId xmlns:p14="http://schemas.microsoft.com/office/powerpoint/2010/main" val="1403639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People prevalent now (dark blue) are everyone infected today, those infected yesterday whose infection lasts at least 1 days, those infected two days ago whose infected lasts at least 2 days, and so on.</a:t>
            </a:r>
          </a:p>
          <a:p>
            <a:pPr marL="0" indent="0">
              <a:buFontTx/>
              <a:buNone/>
            </a:pPr>
            <a:r>
              <a:rPr lang="en-GB" dirty="0"/>
              <a:t>Strictly only true in expectation</a:t>
            </a:r>
          </a:p>
        </p:txBody>
      </p:sp>
      <p:sp>
        <p:nvSpPr>
          <p:cNvPr id="4" name="Slide Number Placeholder 3"/>
          <p:cNvSpPr>
            <a:spLocks noGrp="1"/>
          </p:cNvSpPr>
          <p:nvPr>
            <p:ph type="sldNum" sz="quarter" idx="5"/>
          </p:nvPr>
        </p:nvSpPr>
        <p:spPr/>
        <p:txBody>
          <a:bodyPr/>
          <a:lstStyle/>
          <a:p>
            <a:fld id="{C0F3BA1D-A00F-DB41-84DA-BE26C4853B35}" type="slidenum">
              <a:rPr lang="en-US" smtClean="0"/>
              <a:t>8</a:t>
            </a:fld>
            <a:endParaRPr lang="en-US"/>
          </a:p>
        </p:txBody>
      </p:sp>
    </p:spTree>
    <p:extLst>
      <p:ext uri="{BB962C8B-B14F-4D97-AF65-F5344CB8AC3E}">
        <p14:creationId xmlns:p14="http://schemas.microsoft.com/office/powerpoint/2010/main" val="721458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 Aren’t existing estimates from a general population cohort with long follow-up</a:t>
            </a:r>
          </a:p>
          <a:p>
            <a:pPr marL="0" indent="0">
              <a:buFontTx/>
              <a:buNone/>
            </a:pPr>
            <a:r>
              <a:rPr lang="en-GB" dirty="0"/>
              <a:t>- Ideal: estimate this from frequent testing of such a cohort</a:t>
            </a:r>
          </a:p>
          <a:p>
            <a:pPr marL="0" indent="0">
              <a:buFontTx/>
              <a:buNone/>
            </a:pPr>
            <a:r>
              <a:rPr lang="en-GB" dirty="0"/>
              <a:t>- This data doesn’t exist</a:t>
            </a:r>
          </a:p>
          <a:p>
            <a:pPr marL="0" indent="0">
              <a:buFontTx/>
              <a:buNone/>
            </a:pPr>
            <a:r>
              <a:rPr lang="en-GB" dirty="0"/>
              <a:t>Timing: 2.5 min</a:t>
            </a:r>
          </a:p>
        </p:txBody>
      </p:sp>
      <p:sp>
        <p:nvSpPr>
          <p:cNvPr id="4" name="Slide Number Placeholder 3"/>
          <p:cNvSpPr>
            <a:spLocks noGrp="1"/>
          </p:cNvSpPr>
          <p:nvPr>
            <p:ph type="sldNum" sz="quarter" idx="5"/>
          </p:nvPr>
        </p:nvSpPr>
        <p:spPr/>
        <p:txBody>
          <a:bodyPr/>
          <a:lstStyle/>
          <a:p>
            <a:fld id="{C0F3BA1D-A00F-DB41-84DA-BE26C4853B35}" type="slidenum">
              <a:rPr lang="en-US" smtClean="0"/>
              <a:t>9</a:t>
            </a:fld>
            <a:endParaRPr lang="en-US"/>
          </a:p>
        </p:txBody>
      </p:sp>
    </p:spTree>
    <p:extLst>
      <p:ext uri="{BB962C8B-B14F-4D97-AF65-F5344CB8AC3E}">
        <p14:creationId xmlns:p14="http://schemas.microsoft.com/office/powerpoint/2010/main" val="2600079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6C3C-DDC9-4A4B-A6BB-18D5C6BD47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745177-E4A6-6847-B9A4-54832D672A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12E712-E13F-6F4B-B3AC-3F073D43739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C9A777E-15FA-7249-8F7D-ACD48508C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ABEE-43FB-4947-BA77-B6D089609FC7}"/>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119585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CC2EE-F821-4C43-AA2F-042957757A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C890E6-3242-504F-B5BF-8EFADD79BF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A36C2F-02E3-004E-A61B-C112B4DD1FD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3F945FA-5E02-C348-8B73-79D8FF1BE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1CF8E-806F-684A-BA15-000958565F17}"/>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363548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67FF98-93B9-614A-956D-616315C929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A47278-13CF-044A-B803-ABF47169AE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4B06C-A89B-6145-99D0-AF10A69C1AD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6C64436-FE79-A64C-B05F-B9D9DCB00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632B0-22AA-5E47-B0B8-4420B812D3A8}"/>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637017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0548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671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6C3C-DDC9-4A4B-A6BB-18D5C6BD47F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F745177-E4A6-6847-B9A4-54832D672A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412E712-E13F-6F4B-B3AC-3F073D43739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C9A777E-15FA-7249-8F7D-ACD48508C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ABEE-43FB-4947-BA77-B6D089609FC7}"/>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689827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FBAA7-71CF-0A4B-888B-EAAB8B61FC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6BDEB6A-5768-B54E-8C8A-8842028C2FA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8979E66-8393-6C4F-A6F5-ADD0F7C7D8C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844911A-F50F-9643-BF68-AC5E7E955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2CD92-1042-184F-893E-F87801FD13BE}"/>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800365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0C03-FD22-CC47-BCA2-C982075CF9F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B58C265-62BB-2B41-BABC-2E245F4CE8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4A5DABD-4A21-9649-A2AE-0116373388E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21A2C7A-2542-A845-85A5-3B9DAC4EF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CCF62-4AF2-7642-BD7E-C8D4C8DF776F}"/>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644299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6E5C6-AEDB-B54A-A0AE-D017F7E71BB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3AEC126-1AD8-8947-9D15-E96D0A2A8D4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9288C1C-0E34-644F-907B-860A7D67F0E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4D615AC-484C-434E-91DE-EB2DFC2CD0A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B04A790-B4B0-F342-A4F0-3CA4130BB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3460EB-C18A-7747-8ACE-56CD62D3CA94}"/>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946219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C39C-9799-ED49-9336-C33A3DE224F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CF27545-9981-1B4C-AFBE-99523E6D4E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35CCF20-1F9A-BB41-8285-F6DFB72E719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6A90C94-85BE-6042-A8B2-ADBA61B3CF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A4B3636-3829-9D47-819D-684A895757F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CA3D827-C621-DE40-AF6A-5B6D8D22ECF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28D8CC2-BD94-564B-BC44-1A258FAC34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A54A5-CF5D-564B-9EA9-3B02D5E5CB89}"/>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623769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C60E-D9EC-3B40-B2D2-987CF9E6A77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A2E07F8-B56C-3645-8BDF-67B94309AD2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C30A028-8E37-214C-A0A0-1C365F5F25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62C252-6B6D-3349-B87C-3B6F34691EE3}"/>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246683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FBAA7-71CF-0A4B-888B-EAAB8B61FC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BDEB6A-5768-B54E-8C8A-8842028C2F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79E66-8393-6C4F-A6F5-ADD0F7C7D8C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844911A-F50F-9643-BF68-AC5E7E955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2CD92-1042-184F-893E-F87801FD13BE}"/>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362797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BE6966-90D6-6A43-ABFA-6424E42872E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3568E345-9948-D342-8ED6-1C82F89008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7CF44B-DE2A-B449-9687-26F17BCB93CF}"/>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545650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6668F-DFC2-1A42-9DEF-4904ED2FB9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A8421E7-F6F8-D147-839C-3CD6CEEE82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93CD195-D8BB-4B4F-A309-91989CB29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4D22563-01E7-A14D-832B-6747D22DBAA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8DB5BBC-CB9B-114B-A8FD-BBE6E96BAD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E0E48-FAB1-0E4D-9C00-18E68A6BCC49}"/>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420880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2E6F0-3C18-7B40-B729-99AD393630F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409D51F-EB34-CF46-88FB-595409295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5849B8-4D56-5B40-9FC3-713CDF945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26B854D-C3C4-494B-9B9A-0683846442A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A01E7D9-230B-F34D-924D-5923FD99A8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8C96AD-7989-6044-8953-C11DE023FBEA}"/>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5236768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CC2EE-F821-4C43-AA2F-042957757A6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C890E6-3242-504F-B5BF-8EFADD79BF3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A36C2F-02E3-004E-A61B-C112B4DD1FD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3F945FA-5E02-C348-8B73-79D8FF1BE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1CF8E-806F-684A-BA15-000958565F17}"/>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6217901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67FF98-93B9-614A-956D-616315C9299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FA47278-13CF-044A-B803-ABF47169AE3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E4B06C-A89B-6145-99D0-AF10A69C1AD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6C64436-FE79-A64C-B05F-B9D9DCB00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632B0-22AA-5E47-B0B8-4420B812D3A8}"/>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861259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844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93881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8979E66-8393-6C4F-A6F5-ADD0F7C7D8C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844911A-F50F-9643-BF68-AC5E7E955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2CD92-1042-184F-893E-F87801FD13BE}"/>
              </a:ext>
            </a:extLst>
          </p:cNvPr>
          <p:cNvSpPr>
            <a:spLocks noGrp="1"/>
          </p:cNvSpPr>
          <p:nvPr>
            <p:ph type="sldNum" sz="quarter" idx="12"/>
          </p:nvPr>
        </p:nvSpPr>
        <p:spPr/>
        <p:txBody>
          <a:bodyPr/>
          <a:lstStyle/>
          <a:p>
            <a:fld id="{163B6C04-F5E1-3947-BDE4-85543675AD0D}" type="slidenum">
              <a:rPr lang="en-US" smtClean="0"/>
              <a:t>‹#›</a:t>
            </a:fld>
            <a:endParaRPr lang="en-US"/>
          </a:p>
        </p:txBody>
      </p:sp>
      <p:sp>
        <p:nvSpPr>
          <p:cNvPr id="7" name="Title 1">
            <a:extLst>
              <a:ext uri="{FF2B5EF4-FFF2-40B4-BE49-F238E27FC236}">
                <a16:creationId xmlns:a16="http://schemas.microsoft.com/office/drawing/2014/main" id="{C3B48A6B-1904-F145-A12F-E4361726C3B0}"/>
              </a:ext>
            </a:extLst>
          </p:cNvPr>
          <p:cNvSpPr>
            <a:spLocks noGrp="1"/>
          </p:cNvSpPr>
          <p:nvPr>
            <p:ph type="title"/>
          </p:nvPr>
        </p:nvSpPr>
        <p:spPr>
          <a:xfrm>
            <a:off x="421200" y="365125"/>
            <a:ext cx="10515600" cy="722895"/>
          </a:xfrm>
        </p:spPr>
        <p:txBody>
          <a:bodyPr>
            <a:normAutofit/>
          </a:bodyPr>
          <a:lstStyle>
            <a:lvl1pPr>
              <a:defRPr sz="3600" baseline="0"/>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D8E0D0A7-8DCB-5243-8DCE-891C2D857A0C}"/>
              </a:ext>
            </a:extLst>
          </p:cNvPr>
          <p:cNvSpPr>
            <a:spLocks noGrp="1"/>
          </p:cNvSpPr>
          <p:nvPr>
            <p:ph idx="1"/>
          </p:nvPr>
        </p:nvSpPr>
        <p:spPr>
          <a:xfrm>
            <a:off x="421200" y="1393200"/>
            <a:ext cx="10515600" cy="4351338"/>
          </a:xfrm>
        </p:spPr>
        <p:txBody>
          <a:bodyPr>
            <a:normAutofit/>
          </a:bodyPr>
          <a:lstStyle>
            <a:lvl1pPr>
              <a:defRPr sz="1400" baseline="0"/>
            </a:lvl1pPr>
            <a:lvl2pPr marL="457200" indent="0">
              <a:buNone/>
              <a:defRPr/>
            </a:lvl2pPr>
          </a:lstStyle>
          <a:p>
            <a:pPr lvl="0"/>
            <a:r>
              <a:rPr lang="en-GB" dirty="0"/>
              <a:t>Click to edit Master text styles</a:t>
            </a:r>
          </a:p>
        </p:txBody>
      </p:sp>
    </p:spTree>
    <p:extLst>
      <p:ext uri="{BB962C8B-B14F-4D97-AF65-F5344CB8AC3E}">
        <p14:creationId xmlns:p14="http://schemas.microsoft.com/office/powerpoint/2010/main" val="15100504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6C3C-DDC9-4A4B-A6BB-18D5C6BD47F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F745177-E4A6-6847-B9A4-54832D672A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412E712-E13F-6F4B-B3AC-3F073D43739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C9A777E-15FA-7249-8F7D-ACD48508C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ABEE-43FB-4947-BA77-B6D089609FC7}"/>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7367354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8979E66-8393-6C4F-A6F5-ADD0F7C7D8C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844911A-F50F-9643-BF68-AC5E7E955F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132CD92-1042-184F-893E-F87801FD13BE}"/>
              </a:ext>
            </a:extLst>
          </p:cNvPr>
          <p:cNvSpPr>
            <a:spLocks noGrp="1"/>
          </p:cNvSpPr>
          <p:nvPr>
            <p:ph type="sldNum" sz="quarter" idx="12"/>
          </p:nvPr>
        </p:nvSpPr>
        <p:spPr/>
        <p:txBody>
          <a:bodyPr/>
          <a:lstStyle/>
          <a:p>
            <a:fld id="{163B6C04-F5E1-3947-BDE4-85543675AD0D}" type="slidenum">
              <a:rPr lang="en-US" smtClean="0"/>
              <a:t>‹#›</a:t>
            </a:fld>
            <a:endParaRPr lang="en-US"/>
          </a:p>
        </p:txBody>
      </p:sp>
      <p:sp>
        <p:nvSpPr>
          <p:cNvPr id="11" name="Title 1">
            <a:extLst>
              <a:ext uri="{FF2B5EF4-FFF2-40B4-BE49-F238E27FC236}">
                <a16:creationId xmlns:a16="http://schemas.microsoft.com/office/drawing/2014/main" id="{ED264A6F-A965-CC41-9C49-F952B2D963C1}"/>
              </a:ext>
            </a:extLst>
          </p:cNvPr>
          <p:cNvSpPr>
            <a:spLocks noGrp="1"/>
          </p:cNvSpPr>
          <p:nvPr>
            <p:ph type="title" hasCustomPrompt="1"/>
          </p:nvPr>
        </p:nvSpPr>
        <p:spPr>
          <a:xfrm>
            <a:off x="421200" y="365125"/>
            <a:ext cx="10515600" cy="722895"/>
          </a:xfrm>
        </p:spPr>
        <p:txBody>
          <a:bodyPr>
            <a:normAutofit/>
          </a:bodyPr>
          <a:lstStyle>
            <a:lvl1pPr>
              <a:defRPr sz="3600" baseline="0"/>
            </a:lvl1pPr>
          </a:lstStyle>
          <a:p>
            <a:r>
              <a:rPr lang="en-GB" dirty="0"/>
              <a:t>Click to add title</a:t>
            </a:r>
            <a:endParaRPr lang="en-US" dirty="0"/>
          </a:p>
        </p:txBody>
      </p:sp>
      <p:sp>
        <p:nvSpPr>
          <p:cNvPr id="12" name="Content Placeholder 2">
            <a:extLst>
              <a:ext uri="{FF2B5EF4-FFF2-40B4-BE49-F238E27FC236}">
                <a16:creationId xmlns:a16="http://schemas.microsoft.com/office/drawing/2014/main" id="{201B7D3C-BAF7-5B45-AF19-29BA3CEB5353}"/>
              </a:ext>
            </a:extLst>
          </p:cNvPr>
          <p:cNvSpPr>
            <a:spLocks noGrp="1"/>
          </p:cNvSpPr>
          <p:nvPr>
            <p:ph idx="1" hasCustomPrompt="1"/>
          </p:nvPr>
        </p:nvSpPr>
        <p:spPr>
          <a:xfrm>
            <a:off x="421200" y="1393200"/>
            <a:ext cx="10515600" cy="4351338"/>
          </a:xfrm>
        </p:spPr>
        <p:txBody>
          <a:bodyPr>
            <a:normAutofit/>
          </a:bodyPr>
          <a:lstStyle>
            <a:lvl1pPr>
              <a:defRPr sz="1400" baseline="0"/>
            </a:lvl1pPr>
            <a:lvl2pPr marL="457200" indent="0">
              <a:buNone/>
              <a:defRPr/>
            </a:lvl2pPr>
          </a:lstStyle>
          <a:p>
            <a:pPr lvl="0"/>
            <a:r>
              <a:rPr lang="en-GB" dirty="0"/>
              <a:t>Click to add text</a:t>
            </a:r>
          </a:p>
        </p:txBody>
      </p:sp>
    </p:spTree>
    <p:extLst>
      <p:ext uri="{BB962C8B-B14F-4D97-AF65-F5344CB8AC3E}">
        <p14:creationId xmlns:p14="http://schemas.microsoft.com/office/powerpoint/2010/main" val="2637355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0C03-FD22-CC47-BCA2-C982075CF9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58C265-62BB-2B41-BABC-2E245F4CE8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A5DABD-4A21-9649-A2AE-0116373388E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21A2C7A-2542-A845-85A5-3B9DAC4EF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CCF62-4AF2-7642-BD7E-C8D4C8DF776F}"/>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232275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0C03-FD22-CC47-BCA2-C982075CF9F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B58C265-62BB-2B41-BABC-2E245F4CE8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4A5DABD-4A21-9649-A2AE-0116373388E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21A2C7A-2542-A845-85A5-3B9DAC4EF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CCF62-4AF2-7642-BD7E-C8D4C8DF776F}"/>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724752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6E5C6-AEDB-B54A-A0AE-D017F7E71BB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3AEC126-1AD8-8947-9D15-E96D0A2A8D4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9288C1C-0E34-644F-907B-860A7D67F0E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4D615AC-484C-434E-91DE-EB2DFC2CD0A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B04A790-B4B0-F342-A4F0-3CA4130BB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3460EB-C18A-7747-8ACE-56CD62D3CA94}"/>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40672881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C39C-9799-ED49-9336-C33A3DE224F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CF27545-9981-1B4C-AFBE-99523E6D4E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35CCF20-1F9A-BB41-8285-F6DFB72E719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6A90C94-85BE-6042-A8B2-ADBA61B3CF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A4B3636-3829-9D47-819D-684A895757F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CA3D827-C621-DE40-AF6A-5B6D8D22ECF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28D8CC2-BD94-564B-BC44-1A258FAC34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A54A5-CF5D-564B-9EA9-3B02D5E5CB89}"/>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440915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C60E-D9EC-3B40-B2D2-987CF9E6A77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A2E07F8-B56C-3645-8BDF-67B94309AD2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C30A028-8E37-214C-A0A0-1C365F5F25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62C252-6B6D-3349-B87C-3B6F34691EE3}"/>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5069104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BE6966-90D6-6A43-ABFA-6424E42872E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3568E345-9948-D342-8ED6-1C82F89008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7CF44B-DE2A-B449-9687-26F17BCB93CF}"/>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7844118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6668F-DFC2-1A42-9DEF-4904ED2FB9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A8421E7-F6F8-D147-839C-3CD6CEEE82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93CD195-D8BB-4B4F-A309-91989CB29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4D22563-01E7-A14D-832B-6747D22DBAA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8DB5BBC-CB9B-114B-A8FD-BBE6E96BAD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E0E48-FAB1-0E4D-9C00-18E68A6BCC49}"/>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42872390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2E6F0-3C18-7B40-B729-99AD393630F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409D51F-EB34-CF46-88FB-595409295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5849B8-4D56-5B40-9FC3-713CDF945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26B854D-C3C4-494B-9B9A-0683846442A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A01E7D9-230B-F34D-924D-5923FD99A8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8C96AD-7989-6044-8953-C11DE023FBEA}"/>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448359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CC2EE-F821-4C43-AA2F-042957757A6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C890E6-3242-504F-B5BF-8EFADD79BF3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A36C2F-02E3-004E-A61B-C112B4DD1FD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3F945FA-5E02-C348-8B73-79D8FF1BE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1CF8E-806F-684A-BA15-000958565F17}"/>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1759484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67FF98-93B9-614A-956D-616315C9299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FA47278-13CF-044A-B803-ABF47169AE3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E4B06C-A89B-6145-99D0-AF10A69C1AD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6C64436-FE79-A64C-B05F-B9D9DCB00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632B0-22AA-5E47-B0B8-4420B812D3A8}"/>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4291180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37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6E5C6-AEDB-B54A-A0AE-D017F7E71B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EC126-1AD8-8947-9D15-E96D0A2A8D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288C1C-0E34-644F-907B-860A7D67F0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D615AC-484C-434E-91DE-EB2DFC2CD0A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B04A790-B4B0-F342-A4F0-3CA4130BB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3460EB-C18A-7747-8ACE-56CD62D3CA94}"/>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3331344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82062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6C3C-DDC9-4A4B-A6BB-18D5C6BD47F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F745177-E4A6-6847-B9A4-54832D672A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412E712-E13F-6F4B-B3AC-3F073D43739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C9A777E-15FA-7249-8F7D-ACD48508C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ABEE-43FB-4947-BA77-B6D089609FC7}"/>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9148358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FBAA7-71CF-0A4B-888B-EAAB8B61FC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6BDEB6A-5768-B54E-8C8A-8842028C2FA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8979E66-8393-6C4F-A6F5-ADD0F7C7D8C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844911A-F50F-9643-BF68-AC5E7E955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2CD92-1042-184F-893E-F87801FD13BE}"/>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495928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0C03-FD22-CC47-BCA2-C982075CF9F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B58C265-62BB-2B41-BABC-2E245F4CE8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4A5DABD-4A21-9649-A2AE-0116373388E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21A2C7A-2542-A845-85A5-3B9DAC4EF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CCF62-4AF2-7642-BD7E-C8D4C8DF776F}"/>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6289462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6E5C6-AEDB-B54A-A0AE-D017F7E71BB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3AEC126-1AD8-8947-9D15-E96D0A2A8D4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9288C1C-0E34-644F-907B-860A7D67F0E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4D615AC-484C-434E-91DE-EB2DFC2CD0A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B04A790-B4B0-F342-A4F0-3CA4130BB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3460EB-C18A-7747-8ACE-56CD62D3CA94}"/>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1539481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C39C-9799-ED49-9336-C33A3DE224F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CF27545-9981-1B4C-AFBE-99523E6D4E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35CCF20-1F9A-BB41-8285-F6DFB72E719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6A90C94-85BE-6042-A8B2-ADBA61B3CF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A4B3636-3829-9D47-819D-684A895757F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CA3D827-C621-DE40-AF6A-5B6D8D22ECF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28D8CC2-BD94-564B-BC44-1A258FAC34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A54A5-CF5D-564B-9EA9-3B02D5E5CB89}"/>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3876886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C60E-D9EC-3B40-B2D2-987CF9E6A77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A2E07F8-B56C-3645-8BDF-67B94309AD2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C30A028-8E37-214C-A0A0-1C365F5F25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62C252-6B6D-3349-B87C-3B6F34691EE3}"/>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5108317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BE6966-90D6-6A43-ABFA-6424E42872E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3568E345-9948-D342-8ED6-1C82F89008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7CF44B-DE2A-B449-9687-26F17BCB93CF}"/>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2710875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6668F-DFC2-1A42-9DEF-4904ED2FB9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A8421E7-F6F8-D147-839C-3CD6CEEE82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93CD195-D8BB-4B4F-A309-91989CB29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4D22563-01E7-A14D-832B-6747D22DBAA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8DB5BBC-CB9B-114B-A8FD-BBE6E96BAD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E0E48-FAB1-0E4D-9C00-18E68A6BCC49}"/>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1936097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2E6F0-3C18-7B40-B729-99AD393630F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409D51F-EB34-CF46-88FB-595409295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5849B8-4D56-5B40-9FC3-713CDF945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26B854D-C3C4-494B-9B9A-0683846442A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A01E7D9-230B-F34D-924D-5923FD99A8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8C96AD-7989-6044-8953-C11DE023FBEA}"/>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790146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C39C-9799-ED49-9336-C33A3DE224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F27545-9981-1B4C-AFBE-99523E6D4E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5CCF20-1F9A-BB41-8285-F6DFB72E71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A90C94-85BE-6042-A8B2-ADBA61B3CF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4B3636-3829-9D47-819D-684A895757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A3D827-C621-DE40-AF6A-5B6D8D22ECF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28D8CC2-BD94-564B-BC44-1A258FAC34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A54A5-CF5D-564B-9EA9-3B02D5E5CB89}"/>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745803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CC2EE-F821-4C43-AA2F-042957757A6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C890E6-3242-504F-B5BF-8EFADD79BF3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A36C2F-02E3-004E-A61B-C112B4DD1FD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3F945FA-5E02-C348-8B73-79D8FF1BE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1CF8E-806F-684A-BA15-000958565F17}"/>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5051273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67FF98-93B9-614A-956D-616315C9299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FA47278-13CF-044A-B803-ABF47169AE3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E4B06C-A89B-6145-99D0-AF10A69C1AD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6C64436-FE79-A64C-B05F-B9D9DCB00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632B0-22AA-5E47-B0B8-4420B812D3A8}"/>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616404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C60E-D9EC-3B40-B2D2-987CF9E6A7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2E07F8-B56C-3645-8BDF-67B94309AD2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C30A028-8E37-214C-A0A0-1C365F5F25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62C252-6B6D-3349-B87C-3B6F34691EE3}"/>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632214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BE6966-90D6-6A43-ABFA-6424E42872E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3568E345-9948-D342-8ED6-1C82F89008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7CF44B-DE2A-B449-9687-26F17BCB93CF}"/>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464424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6668F-DFC2-1A42-9DEF-4904ED2FB9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8421E7-F6F8-D147-839C-3CD6CEEE82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3CD195-D8BB-4B4F-A309-91989CB29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D22563-01E7-A14D-832B-6747D22DBAA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8DB5BBC-CB9B-114B-A8FD-BBE6E96BAD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E0E48-FAB1-0E4D-9C00-18E68A6BCC49}"/>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298019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2E6F0-3C18-7B40-B729-99AD393630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09D51F-EB34-CF46-88FB-595409295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55849B8-4D56-5B40-9FC3-713CDF945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6B854D-C3C4-494B-9B9A-0683846442A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A01E7D9-230B-F34D-924D-5923FD99A8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8C96AD-7989-6044-8953-C11DE023FBEA}"/>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315573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21C53D-851F-344C-8FD0-1879342573F9}"/>
              </a:ext>
            </a:extLst>
          </p:cNvPr>
          <p:cNvPicPr>
            <a:picLocks noChangeAspect="1"/>
          </p:cNvPicPr>
          <p:nvPr userDrawn="1"/>
        </p:nvPicPr>
        <p:blipFill>
          <a:blip r:embed="rId15"/>
          <a:stretch>
            <a:fillRect/>
          </a:stretch>
        </p:blipFill>
        <p:spPr>
          <a:xfrm>
            <a:off x="259200" y="6040800"/>
            <a:ext cx="4504487" cy="558000"/>
          </a:xfrm>
          <a:prstGeom prst="rect">
            <a:avLst/>
          </a:prstGeom>
        </p:spPr>
      </p:pic>
      <p:sp>
        <p:nvSpPr>
          <p:cNvPr id="2" name="Title Placeholder 1">
            <a:extLst>
              <a:ext uri="{FF2B5EF4-FFF2-40B4-BE49-F238E27FC236}">
                <a16:creationId xmlns:a16="http://schemas.microsoft.com/office/drawing/2014/main" id="{7EA4FFC9-16DA-5E42-9B85-705D6D5132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699F4B1-CF42-9B4B-837B-C2676B4B4480}"/>
              </a:ext>
            </a:extLst>
          </p:cNvPr>
          <p:cNvSpPr>
            <a:spLocks noGrp="1"/>
          </p:cNvSpPr>
          <p:nvPr>
            <p:ph type="body" idx="1"/>
          </p:nvPr>
        </p:nvSpPr>
        <p:spPr>
          <a:xfrm>
            <a:off x="838200" y="1825625"/>
            <a:ext cx="10515600" cy="37979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22243E0-BA09-764B-8600-3C90107C17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690A2BF0-F387-BB44-9E05-DF9EA52032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AE5DEC-72DD-4449-AB88-D903B1A365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B6C04-F5E1-3947-BDE4-85543675AD0D}" type="slidenum">
              <a:rPr lang="en-US" smtClean="0"/>
              <a:t>‹#›</a:t>
            </a:fld>
            <a:endParaRPr lang="en-US"/>
          </a:p>
        </p:txBody>
      </p:sp>
    </p:spTree>
    <p:extLst>
      <p:ext uri="{BB962C8B-B14F-4D97-AF65-F5344CB8AC3E}">
        <p14:creationId xmlns:p14="http://schemas.microsoft.com/office/powerpoint/2010/main" val="89548328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707" r:id="rId12"/>
    <p:sldLayoutId id="2147483680" r:id="rId13"/>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A4FFC9-16DA-5E42-9B85-705D6D5132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6699F4B1-CF42-9B4B-837B-C2676B4B4480}"/>
              </a:ext>
            </a:extLst>
          </p:cNvPr>
          <p:cNvSpPr>
            <a:spLocks noGrp="1"/>
          </p:cNvSpPr>
          <p:nvPr>
            <p:ph type="body" idx="1"/>
          </p:nvPr>
        </p:nvSpPr>
        <p:spPr>
          <a:xfrm>
            <a:off x="838200" y="1825625"/>
            <a:ext cx="10515600" cy="379793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922243E0-BA09-764B-8600-3C90107C17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690A2BF0-F387-BB44-9E05-DF9EA52032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B7219D44-7003-7F41-9222-3809BEA784DB}"/>
              </a:ext>
            </a:extLst>
          </p:cNvPr>
          <p:cNvPicPr>
            <a:picLocks noChangeAspect="1"/>
          </p:cNvPicPr>
          <p:nvPr userDrawn="1"/>
        </p:nvPicPr>
        <p:blipFill>
          <a:blip r:embed="rId15"/>
          <a:stretch>
            <a:fillRect/>
          </a:stretch>
        </p:blipFill>
        <p:spPr>
          <a:xfrm>
            <a:off x="432000" y="331200"/>
            <a:ext cx="7846526" cy="972000"/>
          </a:xfrm>
          <a:prstGeom prst="rect">
            <a:avLst/>
          </a:prstGeom>
        </p:spPr>
      </p:pic>
      <p:sp>
        <p:nvSpPr>
          <p:cNvPr id="6" name="Slide Number Placeholder 5">
            <a:extLst>
              <a:ext uri="{FF2B5EF4-FFF2-40B4-BE49-F238E27FC236}">
                <a16:creationId xmlns:a16="http://schemas.microsoft.com/office/drawing/2014/main" id="{BAAE5DEC-72DD-4449-AB88-D903B1A365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B6C04-F5E1-3947-BDE4-85543675AD0D}" type="slidenum">
              <a:rPr lang="en-US" smtClean="0"/>
              <a:t>‹#›</a:t>
            </a:fld>
            <a:endParaRPr lang="en-US"/>
          </a:p>
        </p:txBody>
      </p:sp>
    </p:spTree>
    <p:extLst>
      <p:ext uri="{BB962C8B-B14F-4D97-AF65-F5344CB8AC3E}">
        <p14:creationId xmlns:p14="http://schemas.microsoft.com/office/powerpoint/2010/main" val="359447967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A4FFC9-16DA-5E42-9B85-705D6D5132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6699F4B1-CF42-9B4B-837B-C2676B4B4480}"/>
              </a:ext>
            </a:extLst>
          </p:cNvPr>
          <p:cNvSpPr>
            <a:spLocks noGrp="1"/>
          </p:cNvSpPr>
          <p:nvPr>
            <p:ph type="body" idx="1"/>
          </p:nvPr>
        </p:nvSpPr>
        <p:spPr>
          <a:xfrm>
            <a:off x="838200" y="1825625"/>
            <a:ext cx="10515600" cy="379793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922243E0-BA09-764B-8600-3C90107C17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690A2BF0-F387-BB44-9E05-DF9EA52032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AE5DEC-72DD-4449-AB88-D903B1A365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B6C04-F5E1-3947-BDE4-85543675AD0D}" type="slidenum">
              <a:rPr lang="en-US" smtClean="0"/>
              <a:t>‹#›</a:t>
            </a:fld>
            <a:endParaRPr lang="en-US"/>
          </a:p>
        </p:txBody>
      </p:sp>
      <p:sp>
        <p:nvSpPr>
          <p:cNvPr id="11" name="Rectangle 10">
            <a:extLst>
              <a:ext uri="{FF2B5EF4-FFF2-40B4-BE49-F238E27FC236}">
                <a16:creationId xmlns:a16="http://schemas.microsoft.com/office/drawing/2014/main" id="{1D3E7E9A-030F-2E48-906E-096FA927E65C}"/>
              </a:ext>
            </a:extLst>
          </p:cNvPr>
          <p:cNvSpPr/>
          <p:nvPr userDrawn="1"/>
        </p:nvSpPr>
        <p:spPr>
          <a:xfrm>
            <a:off x="441528" y="6263068"/>
            <a:ext cx="4361959" cy="338554"/>
          </a:xfrm>
          <a:prstGeom prst="rect">
            <a:avLst/>
          </a:prstGeom>
        </p:spPr>
        <p:txBody>
          <a:bodyPr wrap="square">
            <a:spAutoFit/>
          </a:bodyPr>
          <a:lstStyle/>
          <a:p>
            <a:r>
              <a:rPr lang="en-GB" sz="1600" b="1" dirty="0">
                <a:latin typeface="Arial" panose="020B0604020202020204" pitchFamily="34" charset="0"/>
                <a:cs typeface="Arial" panose="020B0604020202020204" pitchFamily="34" charset="0"/>
              </a:rPr>
              <a:t>MRC Biostatistics Unit</a:t>
            </a:r>
            <a:endParaRPr lang="en-GB" sz="16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9A72FF5-3E41-2A42-A116-62A9AB499F6B}"/>
              </a:ext>
            </a:extLst>
          </p:cNvPr>
          <p:cNvSpPr/>
          <p:nvPr userDrawn="1"/>
        </p:nvSpPr>
        <p:spPr>
          <a:xfrm>
            <a:off x="9633858" y="6263068"/>
            <a:ext cx="2388890" cy="338554"/>
          </a:xfrm>
          <a:prstGeom prst="rect">
            <a:avLst/>
          </a:prstGeom>
        </p:spPr>
        <p:txBody>
          <a:bodyPr wrap="square">
            <a:spAutoFit/>
          </a:bodyPr>
          <a:lstStyle/>
          <a:p>
            <a:pPr algn="l"/>
            <a:r>
              <a:rPr lang="en-GB" sz="1600" b="1" dirty="0" err="1">
                <a:latin typeface="Arial" panose="020B0604020202020204" pitchFamily="34" charset="0"/>
                <a:cs typeface="Arial" panose="020B0604020202020204" pitchFamily="34" charset="0"/>
              </a:rPr>
              <a:t>mrc-bsu.cam.ac.uk</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2371"/>
      </p:ext>
    </p:extLst>
  </p:cSld>
  <p:clrMap bg1="lt1" tx1="dk1" bg2="lt2" tx2="dk2" accent1="accent1" accent2="accent2" accent3="accent3" accent4="accent4" accent5="accent5" accent6="accent6" hlink="hlink" folHlink="folHlink"/>
  <p:sldLayoutIdLst>
    <p:sldLayoutId id="2147483710" r:id="rId1"/>
    <p:sldLayoutId id="2147483709" r:id="rId2"/>
    <p:sldLayoutId id="2147483736"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A4FFC9-16DA-5E42-9B85-705D6D5132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6699F4B1-CF42-9B4B-837B-C2676B4B44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922243E0-BA09-764B-8600-3C90107C17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690A2BF0-F387-BB44-9E05-DF9EA52032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AE5DEC-72DD-4449-AB88-D903B1A365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B6C04-F5E1-3947-BDE4-85543675AD0D}" type="slidenum">
              <a:rPr lang="en-US" smtClean="0"/>
              <a:t>‹#›</a:t>
            </a:fld>
            <a:endParaRPr lang="en-US"/>
          </a:p>
        </p:txBody>
      </p:sp>
    </p:spTree>
    <p:extLst>
      <p:ext uri="{BB962C8B-B14F-4D97-AF65-F5344CB8AC3E}">
        <p14:creationId xmlns:p14="http://schemas.microsoft.com/office/powerpoint/2010/main" val="363744551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9.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10.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11.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13.xml"/><Relationship Id="rId5" Type="http://schemas.openxmlformats.org/officeDocument/2006/relationships/image" Target="../media/image26.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15.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70.png"/></Relationships>
</file>

<file path=ppt/slides/_rels/slide2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0.png"/><Relationship Id="rId7"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270.png"/><Relationship Id="rId5" Type="http://schemas.openxmlformats.org/officeDocument/2006/relationships/image" Target="../media/image30.png"/><Relationship Id="rId4" Type="http://schemas.openxmlformats.org/officeDocument/2006/relationships/image" Target="../media/image290.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6BF79A-8450-D64A-B6C0-0E3284DC5D44}"/>
              </a:ext>
            </a:extLst>
          </p:cNvPr>
          <p:cNvSpPr txBox="1"/>
          <p:nvPr/>
        </p:nvSpPr>
        <p:spPr>
          <a:xfrm>
            <a:off x="1216201" y="1671060"/>
            <a:ext cx="10419539" cy="2308324"/>
          </a:xfrm>
          <a:prstGeom prst="rect">
            <a:avLst/>
          </a:prstGeom>
          <a:noFill/>
        </p:spPr>
        <p:txBody>
          <a:bodyPr wrap="square" rtlCol="0" anchor="t">
            <a:spAutoFit/>
          </a:bodyPr>
          <a:lstStyle/>
          <a:p>
            <a:r>
              <a:rPr lang="en-US" sz="4800" dirty="0"/>
              <a:t>Estimating SARS-CoV-2 transmission from a representative prevalence survey: progress and challenges</a:t>
            </a:r>
            <a:endParaRPr lang="en-US" sz="4800" b="1" spc="-150" dirty="0">
              <a:solidFill>
                <a:srgbClr val="2E2D62"/>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A412FD77-25B3-6B4C-9240-A98AFFB7F6FA}"/>
              </a:ext>
            </a:extLst>
          </p:cNvPr>
          <p:cNvSpPr/>
          <p:nvPr/>
        </p:nvSpPr>
        <p:spPr>
          <a:xfrm>
            <a:off x="1257476" y="4118400"/>
            <a:ext cx="7044514" cy="769441"/>
          </a:xfrm>
          <a:prstGeom prst="rect">
            <a:avLst/>
          </a:prstGeom>
        </p:spPr>
        <p:txBody>
          <a:bodyPr wrap="square">
            <a:spAutoFit/>
          </a:bodyPr>
          <a:lstStyle/>
          <a:p>
            <a:r>
              <a:rPr lang="en-GB" sz="2400" dirty="0">
                <a:solidFill>
                  <a:srgbClr val="626262"/>
                </a:solidFill>
                <a:latin typeface="Arial" panose="020B0604020202020204" pitchFamily="34" charset="0"/>
                <a:cs typeface="Arial" panose="020B0604020202020204" pitchFamily="34" charset="0"/>
              </a:rPr>
              <a:t>Joshua Blake</a:t>
            </a:r>
          </a:p>
          <a:p>
            <a:r>
              <a:rPr lang="en-GB" sz="2000" i="1" dirty="0">
                <a:solidFill>
                  <a:srgbClr val="626262"/>
                </a:solidFill>
                <a:latin typeface="Arial" panose="020B0604020202020204" pitchFamily="34" charset="0"/>
                <a:cs typeface="Arial" panose="020B0604020202020204" pitchFamily="34" charset="0"/>
              </a:rPr>
              <a:t>MRC Biostatistics Unit, University of Cambridge</a:t>
            </a:r>
          </a:p>
        </p:txBody>
      </p:sp>
      <p:pic>
        <p:nvPicPr>
          <p:cNvPr id="7" name="Picture 6" descr="A picture containing ax, tool, vector graphics, pinwheel&#10;&#10;Description automatically generated">
            <a:extLst>
              <a:ext uri="{FF2B5EF4-FFF2-40B4-BE49-F238E27FC236}">
                <a16:creationId xmlns:a16="http://schemas.microsoft.com/office/drawing/2014/main" id="{4DF45AB4-B101-A046-C034-8C9E305E563F}"/>
              </a:ext>
            </a:extLst>
          </p:cNvPr>
          <p:cNvPicPr>
            <a:picLocks noChangeAspect="1"/>
          </p:cNvPicPr>
          <p:nvPr/>
        </p:nvPicPr>
        <p:blipFill>
          <a:blip r:embed="rId3"/>
          <a:stretch>
            <a:fillRect/>
          </a:stretch>
        </p:blipFill>
        <p:spPr>
          <a:xfrm>
            <a:off x="1366139" y="5080414"/>
            <a:ext cx="262588" cy="216000"/>
          </a:xfrm>
          <a:prstGeom prst="rect">
            <a:avLst/>
          </a:prstGeom>
        </p:spPr>
      </p:pic>
      <p:sp>
        <p:nvSpPr>
          <p:cNvPr id="8" name="Rectangle 7">
            <a:extLst>
              <a:ext uri="{FF2B5EF4-FFF2-40B4-BE49-F238E27FC236}">
                <a16:creationId xmlns:a16="http://schemas.microsoft.com/office/drawing/2014/main" id="{D9E867AF-0EE4-5E5B-66BA-3F2D44EE6DE7}"/>
              </a:ext>
            </a:extLst>
          </p:cNvPr>
          <p:cNvSpPr/>
          <p:nvPr/>
        </p:nvSpPr>
        <p:spPr>
          <a:xfrm>
            <a:off x="1583728" y="5002274"/>
            <a:ext cx="2351809" cy="369332"/>
          </a:xfrm>
          <a:prstGeom prst="rect">
            <a:avLst/>
          </a:prstGeom>
        </p:spPr>
        <p:txBody>
          <a:bodyPr wrap="square">
            <a:spAutoFit/>
          </a:bodyPr>
          <a:lstStyle/>
          <a:p>
            <a:r>
              <a:rPr lang="en-GB">
                <a:solidFill>
                  <a:srgbClr val="626262"/>
                </a:solidFill>
                <a:latin typeface="Arial" panose="020B0604020202020204" pitchFamily="34" charset="0"/>
                <a:cs typeface="Arial" panose="020B0604020202020204" pitchFamily="34" charset="0"/>
              </a:rPr>
              <a:t>@JoshBiostats</a:t>
            </a:r>
            <a:endParaRPr lang="en-GB" dirty="0">
              <a:solidFill>
                <a:srgbClr val="626262"/>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1E45D2FB-43E1-249F-EF54-E54F06B3CCFE}"/>
              </a:ext>
            </a:extLst>
          </p:cNvPr>
          <p:cNvSpPr/>
          <p:nvPr/>
        </p:nvSpPr>
        <p:spPr>
          <a:xfrm>
            <a:off x="3361759" y="5002274"/>
            <a:ext cx="2949833" cy="369332"/>
          </a:xfrm>
          <a:prstGeom prst="rect">
            <a:avLst/>
          </a:prstGeom>
        </p:spPr>
        <p:txBody>
          <a:bodyPr wrap="square">
            <a:spAutoFit/>
          </a:bodyPr>
          <a:lstStyle/>
          <a:p>
            <a:r>
              <a:rPr lang="en-GB" dirty="0">
                <a:solidFill>
                  <a:srgbClr val="626262"/>
                </a:solidFill>
                <a:latin typeface="Arial" panose="020B0604020202020204" pitchFamily="34" charset="0"/>
                <a:cs typeface="Arial" panose="020B0604020202020204" pitchFamily="34" charset="0"/>
              </a:rPr>
              <a:t>joshuablake.co.uk</a:t>
            </a:r>
          </a:p>
        </p:txBody>
      </p:sp>
    </p:spTree>
    <p:extLst>
      <p:ext uri="{BB962C8B-B14F-4D97-AF65-F5344CB8AC3E}">
        <p14:creationId xmlns:p14="http://schemas.microsoft.com/office/powerpoint/2010/main" val="3754537239"/>
      </p:ext>
    </p:extLst>
  </p:cSld>
  <p:clrMapOvr>
    <a:masterClrMapping/>
  </p:clrMapOvr>
  <mc:AlternateContent xmlns:mc="http://schemas.openxmlformats.org/markup-compatibility/2006" xmlns:p14="http://schemas.microsoft.com/office/powerpoint/2010/main">
    <mc:Choice Requires="p14">
      <p:transition spd="slow" p14:dur="2000" advTm="20575"/>
    </mc:Choice>
    <mc:Fallback xmlns="">
      <p:transition spd="slow" advTm="2057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7BFE5A-7C82-E244-83C3-A634D5C30E22}"/>
              </a:ext>
            </a:extLst>
          </p:cNvPr>
          <p:cNvSpPr/>
          <p:nvPr/>
        </p:nvSpPr>
        <p:spPr>
          <a:xfrm>
            <a:off x="416314" y="1387942"/>
            <a:ext cx="5330733" cy="2239844"/>
          </a:xfrm>
          <a:prstGeom prst="rect">
            <a:avLst/>
          </a:prstGeom>
        </p:spPr>
        <p:txBody>
          <a:bodyPr wrap="square">
            <a:spAutoFit/>
          </a:bodyPr>
          <a:lstStyle/>
          <a:p>
            <a:pPr>
              <a:lnSpc>
                <a:spcPct val="150000"/>
              </a:lnSpc>
            </a:pPr>
            <a:r>
              <a:rPr lang="en-GB" sz="2400" b="1" dirty="0">
                <a:solidFill>
                  <a:srgbClr val="626262"/>
                </a:solidFill>
                <a:latin typeface="Arial" panose="020B0604020202020204" pitchFamily="34" charset="0"/>
                <a:cs typeface="Arial" panose="020B0604020202020204" pitchFamily="34" charset="0"/>
              </a:rPr>
              <a:t>ATACCC </a:t>
            </a:r>
            <a:r>
              <a:rPr lang="en-GB" sz="1600" dirty="0">
                <a:solidFill>
                  <a:srgbClr val="626262"/>
                </a:solidFill>
              </a:rPr>
              <a:t>(</a:t>
            </a:r>
            <a:r>
              <a:rPr lang="en-GB" sz="1600" dirty="0" err="1">
                <a:solidFill>
                  <a:srgbClr val="626262"/>
                </a:solidFill>
              </a:rPr>
              <a:t>Hakki</a:t>
            </a:r>
            <a:r>
              <a:rPr lang="en-GB" sz="1600" dirty="0">
                <a:solidFill>
                  <a:srgbClr val="626262"/>
                </a:solidFill>
              </a:rPr>
              <a:t> et al. (2022), </a:t>
            </a:r>
            <a:r>
              <a:rPr lang="en-GB" sz="1600" i="1" dirty="0">
                <a:solidFill>
                  <a:srgbClr val="626262"/>
                </a:solidFill>
              </a:rPr>
              <a:t>Lancet </a:t>
            </a:r>
            <a:r>
              <a:rPr lang="en-GB" sz="1600" i="1" dirty="0" err="1">
                <a:solidFill>
                  <a:srgbClr val="626262"/>
                </a:solidFill>
              </a:rPr>
              <a:t>Resp</a:t>
            </a:r>
            <a:r>
              <a:rPr lang="en-GB" sz="1600" i="1" dirty="0">
                <a:solidFill>
                  <a:srgbClr val="626262"/>
                </a:solidFill>
              </a:rPr>
              <a:t> Med</a:t>
            </a:r>
            <a:r>
              <a:rPr lang="en-GB" sz="1600" dirty="0">
                <a:solidFill>
                  <a:srgbClr val="626262"/>
                </a:solidFill>
              </a:rPr>
              <a:t>)</a:t>
            </a:r>
            <a:endParaRPr lang="en-GB" sz="2400" b="1" dirty="0">
              <a:solidFill>
                <a:srgbClr val="626262"/>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Frequent sampling</a:t>
            </a:r>
          </a:p>
          <a:p>
            <a:pPr marL="342900" indent="-342900">
              <a:lnSpc>
                <a:spcPct val="150000"/>
              </a:lnSpc>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Short follow-up</a:t>
            </a:r>
          </a:p>
          <a:p>
            <a:pPr marL="342900" indent="-342900">
              <a:lnSpc>
                <a:spcPct val="150000"/>
              </a:lnSpc>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Small sample size</a:t>
            </a:r>
          </a:p>
        </p:txBody>
      </p:sp>
      <p:sp>
        <p:nvSpPr>
          <p:cNvPr id="7" name="TextBox 6">
            <a:extLst>
              <a:ext uri="{FF2B5EF4-FFF2-40B4-BE49-F238E27FC236}">
                <a16:creationId xmlns:a16="http://schemas.microsoft.com/office/drawing/2014/main" id="{67B54F19-1212-9345-95FF-9D2815FD6E96}"/>
              </a:ext>
            </a:extLst>
          </p:cNvPr>
          <p:cNvSpPr txBox="1"/>
          <p:nvPr/>
        </p:nvSpPr>
        <p:spPr>
          <a:xfrm>
            <a:off x="403340" y="278275"/>
            <a:ext cx="9304539"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Complementary studies</a:t>
            </a:r>
          </a:p>
        </p:txBody>
      </p:sp>
      <p:sp>
        <p:nvSpPr>
          <p:cNvPr id="2" name="Rectangle 1">
            <a:extLst>
              <a:ext uri="{FF2B5EF4-FFF2-40B4-BE49-F238E27FC236}">
                <a16:creationId xmlns:a16="http://schemas.microsoft.com/office/drawing/2014/main" id="{AAD97A9B-1972-47D2-3B02-5A7293A39A4D}"/>
              </a:ext>
            </a:extLst>
          </p:cNvPr>
          <p:cNvSpPr/>
          <p:nvPr/>
        </p:nvSpPr>
        <p:spPr>
          <a:xfrm>
            <a:off x="6444953" y="1387942"/>
            <a:ext cx="5330733" cy="2239844"/>
          </a:xfrm>
          <a:prstGeom prst="rect">
            <a:avLst/>
          </a:prstGeom>
        </p:spPr>
        <p:txBody>
          <a:bodyPr wrap="square">
            <a:spAutoFit/>
          </a:bodyPr>
          <a:lstStyle/>
          <a:p>
            <a:pPr>
              <a:lnSpc>
                <a:spcPct val="150000"/>
              </a:lnSpc>
            </a:pPr>
            <a:r>
              <a:rPr lang="en-GB" sz="2400" b="1" dirty="0">
                <a:solidFill>
                  <a:srgbClr val="626262"/>
                </a:solidFill>
                <a:latin typeface="Arial" panose="020B0604020202020204" pitchFamily="34" charset="0"/>
                <a:cs typeface="Arial" panose="020B0604020202020204" pitchFamily="34" charset="0"/>
              </a:rPr>
              <a:t>CIS</a:t>
            </a:r>
          </a:p>
          <a:p>
            <a:pPr marL="342900" indent="-342900">
              <a:lnSpc>
                <a:spcPct val="150000"/>
              </a:lnSpc>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Infrequent sampling</a:t>
            </a:r>
          </a:p>
          <a:p>
            <a:pPr marL="342900" indent="-342900">
              <a:lnSpc>
                <a:spcPct val="150000"/>
              </a:lnSpc>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Long follow-up</a:t>
            </a:r>
          </a:p>
          <a:p>
            <a:pPr marL="342900" indent="-342900">
              <a:lnSpc>
                <a:spcPct val="150000"/>
              </a:lnSpc>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Large sample size</a:t>
            </a:r>
          </a:p>
        </p:txBody>
      </p:sp>
    </p:spTree>
    <p:custDataLst>
      <p:tags r:id="rId1"/>
    </p:custDataLst>
    <p:extLst>
      <p:ext uri="{BB962C8B-B14F-4D97-AF65-F5344CB8AC3E}">
        <p14:creationId xmlns:p14="http://schemas.microsoft.com/office/powerpoint/2010/main" val="2104630986"/>
      </p:ext>
    </p:extLst>
  </p:cSld>
  <p:clrMapOvr>
    <a:masterClrMapping/>
  </p:clrMapOvr>
  <mc:AlternateContent xmlns:mc="http://schemas.openxmlformats.org/markup-compatibility/2006" xmlns:p14="http://schemas.microsoft.com/office/powerpoint/2010/main">
    <mc:Choice Requires="p14">
      <p:transition spd="slow" p14:dur="2000" advTm="54022"/>
    </mc:Choice>
    <mc:Fallback xmlns="">
      <p:transition spd="slow" advTm="540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403340" y="345182"/>
            <a:ext cx="11218940"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ATACCC study design</a:t>
            </a:r>
          </a:p>
        </p:txBody>
      </p:sp>
      <p:sp>
        <p:nvSpPr>
          <p:cNvPr id="3" name="TextBox 2">
            <a:extLst>
              <a:ext uri="{FF2B5EF4-FFF2-40B4-BE49-F238E27FC236}">
                <a16:creationId xmlns:a16="http://schemas.microsoft.com/office/drawing/2014/main" id="{ECCD8B55-DB2B-5E43-8463-17134EC183F1}"/>
              </a:ext>
            </a:extLst>
          </p:cNvPr>
          <p:cNvSpPr txBox="1"/>
          <p:nvPr/>
        </p:nvSpPr>
        <p:spPr>
          <a:xfrm>
            <a:off x="6614445" y="6165791"/>
            <a:ext cx="5416868" cy="369332"/>
          </a:xfrm>
          <a:prstGeom prst="rect">
            <a:avLst/>
          </a:prstGeom>
          <a:noFill/>
        </p:spPr>
        <p:txBody>
          <a:bodyPr wrap="none" rtlCol="0">
            <a:spAutoFit/>
          </a:bodyPr>
          <a:lstStyle/>
          <a:p>
            <a:r>
              <a:rPr lang="en-GB" dirty="0">
                <a:solidFill>
                  <a:srgbClr val="626262"/>
                </a:solidFill>
              </a:rPr>
              <a:t>Adaptation of </a:t>
            </a:r>
            <a:r>
              <a:rPr lang="en-GB" dirty="0" err="1">
                <a:solidFill>
                  <a:srgbClr val="626262"/>
                </a:solidFill>
              </a:rPr>
              <a:t>Hakki</a:t>
            </a:r>
            <a:r>
              <a:rPr lang="en-GB" dirty="0">
                <a:solidFill>
                  <a:srgbClr val="626262"/>
                </a:solidFill>
              </a:rPr>
              <a:t> et al. (2022), </a:t>
            </a:r>
            <a:r>
              <a:rPr lang="en-GB" i="1" dirty="0">
                <a:solidFill>
                  <a:srgbClr val="626262"/>
                </a:solidFill>
              </a:rPr>
              <a:t>Lancet </a:t>
            </a:r>
            <a:r>
              <a:rPr lang="en-GB" i="1" dirty="0" err="1">
                <a:solidFill>
                  <a:srgbClr val="626262"/>
                </a:solidFill>
              </a:rPr>
              <a:t>Resp</a:t>
            </a:r>
            <a:r>
              <a:rPr lang="en-GB" i="1" dirty="0">
                <a:solidFill>
                  <a:srgbClr val="626262"/>
                </a:solidFill>
              </a:rPr>
              <a:t> Med</a:t>
            </a:r>
          </a:p>
        </p:txBody>
      </p:sp>
      <p:pic>
        <p:nvPicPr>
          <p:cNvPr id="6" name="Picture 5" descr="A close-up of a logo&#10;&#10;Description automatically generated">
            <a:extLst>
              <a:ext uri="{FF2B5EF4-FFF2-40B4-BE49-F238E27FC236}">
                <a16:creationId xmlns:a16="http://schemas.microsoft.com/office/drawing/2014/main" id="{E711338B-1A72-E969-38B7-2885DCAD869F}"/>
              </a:ext>
            </a:extLst>
          </p:cNvPr>
          <p:cNvPicPr>
            <a:picLocks noChangeAspect="1"/>
          </p:cNvPicPr>
          <p:nvPr/>
        </p:nvPicPr>
        <p:blipFill>
          <a:blip r:embed="rId4"/>
          <a:stretch>
            <a:fillRect/>
          </a:stretch>
        </p:blipFill>
        <p:spPr>
          <a:xfrm>
            <a:off x="4577859" y="2302203"/>
            <a:ext cx="3036282" cy="1692957"/>
          </a:xfrm>
          <a:prstGeom prst="rect">
            <a:avLst/>
          </a:prstGeom>
        </p:spPr>
      </p:pic>
      <p:pic>
        <p:nvPicPr>
          <p:cNvPr id="9" name="Picture 8" descr="A close-up of a pregnancy test&#10;&#10;Description automatically generated">
            <a:extLst>
              <a:ext uri="{FF2B5EF4-FFF2-40B4-BE49-F238E27FC236}">
                <a16:creationId xmlns:a16="http://schemas.microsoft.com/office/drawing/2014/main" id="{0C69ECE3-91A3-74D6-CFF5-5A2F206F446F}"/>
              </a:ext>
            </a:extLst>
          </p:cNvPr>
          <p:cNvPicPr>
            <a:picLocks noChangeAspect="1"/>
          </p:cNvPicPr>
          <p:nvPr/>
        </p:nvPicPr>
        <p:blipFill>
          <a:blip r:embed="rId5"/>
          <a:stretch>
            <a:fillRect/>
          </a:stretch>
        </p:blipFill>
        <p:spPr>
          <a:xfrm rot="16200000">
            <a:off x="545097" y="2551668"/>
            <a:ext cx="2341103" cy="1553391"/>
          </a:xfrm>
          <a:prstGeom prst="rect">
            <a:avLst/>
          </a:prstGeom>
        </p:spPr>
      </p:pic>
      <p:pic>
        <p:nvPicPr>
          <p:cNvPr id="13" name="Picture 12" descr="A pile of cotton buds&#10;&#10;Description automatically generated">
            <a:extLst>
              <a:ext uri="{FF2B5EF4-FFF2-40B4-BE49-F238E27FC236}">
                <a16:creationId xmlns:a16="http://schemas.microsoft.com/office/drawing/2014/main" id="{D42D9A8A-FC08-84C2-A0A9-833C6B07399F}"/>
              </a:ext>
            </a:extLst>
          </p:cNvPr>
          <p:cNvPicPr>
            <a:picLocks noChangeAspect="1"/>
          </p:cNvPicPr>
          <p:nvPr/>
        </p:nvPicPr>
        <p:blipFill>
          <a:blip r:embed="rId6"/>
          <a:stretch>
            <a:fillRect/>
          </a:stretch>
        </p:blipFill>
        <p:spPr>
          <a:xfrm>
            <a:off x="9054270" y="2441180"/>
            <a:ext cx="2641666" cy="1579013"/>
          </a:xfrm>
          <a:prstGeom prst="rect">
            <a:avLst/>
          </a:prstGeom>
        </p:spPr>
      </p:pic>
      <p:sp>
        <p:nvSpPr>
          <p:cNvPr id="14" name="Arrow: Right 13">
            <a:extLst>
              <a:ext uri="{FF2B5EF4-FFF2-40B4-BE49-F238E27FC236}">
                <a16:creationId xmlns:a16="http://schemas.microsoft.com/office/drawing/2014/main" id="{A3E69178-B335-42AD-435E-6F6A5531A033}"/>
              </a:ext>
            </a:extLst>
          </p:cNvPr>
          <p:cNvSpPr/>
          <p:nvPr/>
        </p:nvSpPr>
        <p:spPr>
          <a:xfrm>
            <a:off x="2871387" y="2820112"/>
            <a:ext cx="1166501" cy="7349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4">
            <a:extLst>
              <a:ext uri="{FF2B5EF4-FFF2-40B4-BE49-F238E27FC236}">
                <a16:creationId xmlns:a16="http://schemas.microsoft.com/office/drawing/2014/main" id="{8006A63C-9081-40C6-C59B-9DBFE82A631D}"/>
              </a:ext>
            </a:extLst>
          </p:cNvPr>
          <p:cNvSpPr/>
          <p:nvPr/>
        </p:nvSpPr>
        <p:spPr>
          <a:xfrm>
            <a:off x="7929073" y="2781212"/>
            <a:ext cx="1166501" cy="7349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370820060"/>
      </p:ext>
    </p:extLst>
  </p:cSld>
  <p:clrMapOvr>
    <a:masterClrMapping/>
  </p:clrMapOvr>
  <mc:AlternateContent xmlns:mc="http://schemas.openxmlformats.org/markup-compatibility/2006" xmlns:p14="http://schemas.microsoft.com/office/powerpoint/2010/main">
    <mc:Choice Requires="p14">
      <p:transition spd="slow" p14:dur="2000" advTm="31646"/>
    </mc:Choice>
    <mc:Fallback xmlns="">
      <p:transition spd="slow" advTm="316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7BFE5A-7C82-E244-83C3-A634D5C30E22}"/>
              </a:ext>
            </a:extLst>
          </p:cNvPr>
          <p:cNvSpPr/>
          <p:nvPr/>
        </p:nvSpPr>
        <p:spPr>
          <a:xfrm>
            <a:off x="416314" y="1387942"/>
            <a:ext cx="11543525" cy="2193677"/>
          </a:xfrm>
          <a:prstGeom prst="rect">
            <a:avLst/>
          </a:prstGeom>
        </p:spPr>
        <p:txBody>
          <a:bodyPr wrap="square">
            <a:spAutoFit/>
          </a:bodyPr>
          <a:lstStyle/>
          <a:p>
            <a:pPr marL="342900" indent="-342900">
              <a:lnSpc>
                <a:spcPct val="200000"/>
              </a:lnSpc>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Bayesian hierarchical (random effects) model</a:t>
            </a:r>
          </a:p>
          <a:p>
            <a:pPr marL="342900" indent="-342900">
              <a:lnSpc>
                <a:spcPct val="200000"/>
              </a:lnSpc>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Exponential growth then decay of viral load</a:t>
            </a:r>
          </a:p>
          <a:p>
            <a:pPr marL="342900" indent="-342900">
              <a:lnSpc>
                <a:spcPct val="200000"/>
              </a:lnSpc>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Negatives due to low viral load or false negative</a:t>
            </a:r>
          </a:p>
        </p:txBody>
      </p:sp>
      <p:sp>
        <p:nvSpPr>
          <p:cNvPr id="7" name="TextBox 6">
            <a:extLst>
              <a:ext uri="{FF2B5EF4-FFF2-40B4-BE49-F238E27FC236}">
                <a16:creationId xmlns:a16="http://schemas.microsoft.com/office/drawing/2014/main" id="{67B54F19-1212-9345-95FF-9D2815FD6E96}"/>
              </a:ext>
            </a:extLst>
          </p:cNvPr>
          <p:cNvSpPr txBox="1"/>
          <p:nvPr/>
        </p:nvSpPr>
        <p:spPr>
          <a:xfrm>
            <a:off x="403340" y="345182"/>
            <a:ext cx="11218940"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Model viral load</a:t>
            </a:r>
          </a:p>
        </p:txBody>
      </p:sp>
      <p:sp>
        <p:nvSpPr>
          <p:cNvPr id="3" name="TextBox 2">
            <a:extLst>
              <a:ext uri="{FF2B5EF4-FFF2-40B4-BE49-F238E27FC236}">
                <a16:creationId xmlns:a16="http://schemas.microsoft.com/office/drawing/2014/main" id="{D9FFF0C8-B179-544D-22CB-C5231A4BC29D}"/>
              </a:ext>
            </a:extLst>
          </p:cNvPr>
          <p:cNvSpPr txBox="1"/>
          <p:nvPr/>
        </p:nvSpPr>
        <p:spPr>
          <a:xfrm>
            <a:off x="6614445" y="6165791"/>
            <a:ext cx="5416868" cy="369332"/>
          </a:xfrm>
          <a:prstGeom prst="rect">
            <a:avLst/>
          </a:prstGeom>
          <a:noFill/>
        </p:spPr>
        <p:txBody>
          <a:bodyPr wrap="none" rtlCol="0">
            <a:spAutoFit/>
          </a:bodyPr>
          <a:lstStyle/>
          <a:p>
            <a:r>
              <a:rPr lang="en-GB" dirty="0">
                <a:solidFill>
                  <a:srgbClr val="626262"/>
                </a:solidFill>
              </a:rPr>
              <a:t>Adaptation of </a:t>
            </a:r>
            <a:r>
              <a:rPr lang="en-GB" dirty="0" err="1">
                <a:solidFill>
                  <a:srgbClr val="626262"/>
                </a:solidFill>
              </a:rPr>
              <a:t>Hakki</a:t>
            </a:r>
            <a:r>
              <a:rPr lang="en-GB" dirty="0">
                <a:solidFill>
                  <a:srgbClr val="626262"/>
                </a:solidFill>
              </a:rPr>
              <a:t> et al. (2022), </a:t>
            </a:r>
            <a:r>
              <a:rPr lang="en-GB" i="1" dirty="0">
                <a:solidFill>
                  <a:srgbClr val="626262"/>
                </a:solidFill>
              </a:rPr>
              <a:t>Lancet </a:t>
            </a:r>
            <a:r>
              <a:rPr lang="en-GB" i="1" dirty="0" err="1">
                <a:solidFill>
                  <a:srgbClr val="626262"/>
                </a:solidFill>
              </a:rPr>
              <a:t>Resp</a:t>
            </a:r>
            <a:r>
              <a:rPr lang="en-GB" i="1" dirty="0">
                <a:solidFill>
                  <a:srgbClr val="626262"/>
                </a:solidFill>
              </a:rPr>
              <a:t> Med</a:t>
            </a:r>
          </a:p>
        </p:txBody>
      </p:sp>
    </p:spTree>
    <p:extLst>
      <p:ext uri="{BB962C8B-B14F-4D97-AF65-F5344CB8AC3E}">
        <p14:creationId xmlns:p14="http://schemas.microsoft.com/office/powerpoint/2010/main" val="1059659192"/>
      </p:ext>
    </p:extLst>
  </p:cSld>
  <p:clrMapOvr>
    <a:masterClrMapping/>
  </p:clrMapOvr>
  <mc:AlternateContent xmlns:mc="http://schemas.openxmlformats.org/markup-compatibility/2006" xmlns:p14="http://schemas.microsoft.com/office/powerpoint/2010/main">
    <mc:Choice Requires="p14">
      <p:transition spd="slow" p14:dur="2000" advTm="20854"/>
    </mc:Choice>
    <mc:Fallback xmlns="">
      <p:transition spd="slow" advTm="2085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403340" y="345182"/>
            <a:ext cx="11218940"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Viral load results</a:t>
            </a:r>
          </a:p>
        </p:txBody>
      </p:sp>
      <p:sp>
        <p:nvSpPr>
          <p:cNvPr id="3" name="TextBox 2">
            <a:extLst>
              <a:ext uri="{FF2B5EF4-FFF2-40B4-BE49-F238E27FC236}">
                <a16:creationId xmlns:a16="http://schemas.microsoft.com/office/drawing/2014/main" id="{D9FFF0C8-B179-544D-22CB-C5231A4BC29D}"/>
              </a:ext>
            </a:extLst>
          </p:cNvPr>
          <p:cNvSpPr txBox="1"/>
          <p:nvPr/>
        </p:nvSpPr>
        <p:spPr>
          <a:xfrm>
            <a:off x="6614445" y="6165791"/>
            <a:ext cx="5416868" cy="369332"/>
          </a:xfrm>
          <a:prstGeom prst="rect">
            <a:avLst/>
          </a:prstGeom>
          <a:noFill/>
        </p:spPr>
        <p:txBody>
          <a:bodyPr wrap="none" rtlCol="0">
            <a:spAutoFit/>
          </a:bodyPr>
          <a:lstStyle/>
          <a:p>
            <a:r>
              <a:rPr lang="en-GB" dirty="0">
                <a:solidFill>
                  <a:srgbClr val="626262"/>
                </a:solidFill>
              </a:rPr>
              <a:t>Adaptation of </a:t>
            </a:r>
            <a:r>
              <a:rPr lang="en-GB" dirty="0" err="1">
                <a:solidFill>
                  <a:srgbClr val="626262"/>
                </a:solidFill>
              </a:rPr>
              <a:t>Hakki</a:t>
            </a:r>
            <a:r>
              <a:rPr lang="en-GB" dirty="0">
                <a:solidFill>
                  <a:srgbClr val="626262"/>
                </a:solidFill>
              </a:rPr>
              <a:t> et al. (2022), </a:t>
            </a:r>
            <a:r>
              <a:rPr lang="en-GB" i="1" dirty="0">
                <a:solidFill>
                  <a:srgbClr val="626262"/>
                </a:solidFill>
              </a:rPr>
              <a:t>Lancet </a:t>
            </a:r>
            <a:r>
              <a:rPr lang="en-GB" i="1" dirty="0" err="1">
                <a:solidFill>
                  <a:srgbClr val="626262"/>
                </a:solidFill>
              </a:rPr>
              <a:t>Resp</a:t>
            </a:r>
            <a:r>
              <a:rPr lang="en-GB" i="1" dirty="0">
                <a:solidFill>
                  <a:srgbClr val="626262"/>
                </a:solidFill>
              </a:rPr>
              <a:t> Med</a:t>
            </a:r>
          </a:p>
        </p:txBody>
      </p:sp>
      <p:pic>
        <p:nvPicPr>
          <p:cNvPr id="10" name="Picture 9">
            <a:extLst>
              <a:ext uri="{FF2B5EF4-FFF2-40B4-BE49-F238E27FC236}">
                <a16:creationId xmlns:a16="http://schemas.microsoft.com/office/drawing/2014/main" id="{314B7592-3BBB-99CF-2BF7-2E4DAF49C3DA}"/>
              </a:ext>
            </a:extLst>
          </p:cNvPr>
          <p:cNvPicPr>
            <a:picLocks noChangeAspect="1"/>
          </p:cNvPicPr>
          <p:nvPr/>
        </p:nvPicPr>
        <p:blipFill>
          <a:blip r:embed="rId4"/>
          <a:stretch>
            <a:fillRect/>
          </a:stretch>
        </p:blipFill>
        <p:spPr>
          <a:xfrm>
            <a:off x="463550" y="1257071"/>
            <a:ext cx="10458450" cy="4210279"/>
          </a:xfrm>
          <a:prstGeom prst="rect">
            <a:avLst/>
          </a:prstGeom>
        </p:spPr>
      </p:pic>
      <p:cxnSp>
        <p:nvCxnSpPr>
          <p:cNvPr id="11" name="Straight Arrow Connector 10">
            <a:extLst>
              <a:ext uri="{FF2B5EF4-FFF2-40B4-BE49-F238E27FC236}">
                <a16:creationId xmlns:a16="http://schemas.microsoft.com/office/drawing/2014/main" id="{3909DB1B-ADF6-3A9E-2975-939654A5BC68}"/>
              </a:ext>
            </a:extLst>
          </p:cNvPr>
          <p:cNvCxnSpPr/>
          <p:nvPr/>
        </p:nvCxnSpPr>
        <p:spPr>
          <a:xfrm>
            <a:off x="1522729" y="5194673"/>
            <a:ext cx="3132465" cy="0"/>
          </a:xfrm>
          <a:prstGeom prst="straightConnector1">
            <a:avLst/>
          </a:prstGeom>
          <a:ln>
            <a:solidFill>
              <a:schemeClr val="tx1"/>
            </a:solidFill>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05FC2FC8-3484-6A1A-83BC-0368B15FDDF0}"/>
              </a:ext>
            </a:extLst>
          </p:cNvPr>
          <p:cNvCxnSpPr>
            <a:cxnSpLocks/>
          </p:cNvCxnSpPr>
          <p:nvPr/>
        </p:nvCxnSpPr>
        <p:spPr>
          <a:xfrm>
            <a:off x="6462072" y="5194673"/>
            <a:ext cx="2282808" cy="0"/>
          </a:xfrm>
          <a:prstGeom prst="straightConnector1">
            <a:avLst/>
          </a:prstGeom>
          <a:ln>
            <a:solidFill>
              <a:schemeClr val="tx1"/>
            </a:solidFill>
            <a:headEnd type="triangle"/>
            <a:tailEnd type="triangle"/>
          </a:ln>
        </p:spPr>
        <p:style>
          <a:lnRef idx="3">
            <a:schemeClr val="accent1"/>
          </a:lnRef>
          <a:fillRef idx="0">
            <a:schemeClr val="accent1"/>
          </a:fillRef>
          <a:effectRef idx="2">
            <a:schemeClr val="accent1"/>
          </a:effectRef>
          <a:fontRef idx="minor">
            <a:schemeClr val="tx1"/>
          </a:fontRef>
        </p:style>
      </p:cxnSp>
      <p:sp>
        <p:nvSpPr>
          <p:cNvPr id="13" name="TextBox 12">
            <a:extLst>
              <a:ext uri="{FF2B5EF4-FFF2-40B4-BE49-F238E27FC236}">
                <a16:creationId xmlns:a16="http://schemas.microsoft.com/office/drawing/2014/main" id="{957135B0-24A6-DAA9-2A4D-2508CB2F0A1C}"/>
              </a:ext>
            </a:extLst>
          </p:cNvPr>
          <p:cNvSpPr txBox="1"/>
          <p:nvPr/>
        </p:nvSpPr>
        <p:spPr>
          <a:xfrm>
            <a:off x="5149850" y="5508029"/>
            <a:ext cx="3479800" cy="523220"/>
          </a:xfrm>
          <a:prstGeom prst="rect">
            <a:avLst/>
          </a:prstGeom>
          <a:noFill/>
        </p:spPr>
        <p:txBody>
          <a:bodyPr wrap="square" rtlCol="0">
            <a:spAutoFit/>
          </a:bodyPr>
          <a:lstStyle/>
          <a:p>
            <a:r>
              <a:rPr lang="en-GB" sz="2800" dirty="0"/>
              <a:t>Duration</a:t>
            </a:r>
          </a:p>
        </p:txBody>
      </p:sp>
    </p:spTree>
    <p:custDataLst>
      <p:tags r:id="rId1"/>
    </p:custDataLst>
    <p:extLst>
      <p:ext uri="{BB962C8B-B14F-4D97-AF65-F5344CB8AC3E}">
        <p14:creationId xmlns:p14="http://schemas.microsoft.com/office/powerpoint/2010/main" val="3941899417"/>
      </p:ext>
    </p:extLst>
  </p:cSld>
  <p:clrMapOvr>
    <a:masterClrMapping/>
  </p:clrMapOvr>
  <mc:AlternateContent xmlns:mc="http://schemas.openxmlformats.org/markup-compatibility/2006" xmlns:p14="http://schemas.microsoft.com/office/powerpoint/2010/main">
    <mc:Choice Requires="p14">
      <p:transition spd="slow" p14:dur="2000" advTm="35543"/>
    </mc:Choice>
    <mc:Fallback xmlns="">
      <p:transition spd="slow" advTm="355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403340" y="345182"/>
            <a:ext cx="11218940"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Duration results</a:t>
            </a:r>
          </a:p>
        </p:txBody>
      </p:sp>
      <p:pic>
        <p:nvPicPr>
          <p:cNvPr id="6" name="Picture 5" descr="A graph with lines and numbers&#10;&#10;Description automatically generated">
            <a:extLst>
              <a:ext uri="{FF2B5EF4-FFF2-40B4-BE49-F238E27FC236}">
                <a16:creationId xmlns:a16="http://schemas.microsoft.com/office/drawing/2014/main" id="{E21D3820-8401-61E4-22AB-77F40FC782C2}"/>
              </a:ext>
            </a:extLst>
          </p:cNvPr>
          <p:cNvPicPr>
            <a:picLocks noChangeAspect="1"/>
          </p:cNvPicPr>
          <p:nvPr/>
        </p:nvPicPr>
        <p:blipFill>
          <a:blip r:embed="rId4"/>
          <a:stretch>
            <a:fillRect/>
          </a:stretch>
        </p:blipFill>
        <p:spPr>
          <a:xfrm>
            <a:off x="1708264" y="1162985"/>
            <a:ext cx="5156086" cy="4638731"/>
          </a:xfrm>
          <a:prstGeom prst="rect">
            <a:avLst/>
          </a:prstGeom>
        </p:spPr>
      </p:pic>
      <p:sp>
        <p:nvSpPr>
          <p:cNvPr id="8" name="TextBox 7">
            <a:extLst>
              <a:ext uri="{FF2B5EF4-FFF2-40B4-BE49-F238E27FC236}">
                <a16:creationId xmlns:a16="http://schemas.microsoft.com/office/drawing/2014/main" id="{F777A010-1066-CF47-F3CD-87400EFAA8B5}"/>
              </a:ext>
            </a:extLst>
          </p:cNvPr>
          <p:cNvSpPr txBox="1"/>
          <p:nvPr/>
        </p:nvSpPr>
        <p:spPr>
          <a:xfrm>
            <a:off x="7142524" y="1914532"/>
            <a:ext cx="2544286" cy="646331"/>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GB" sz="1800" dirty="0"/>
              <a:t>Extrapolation based on</a:t>
            </a:r>
          </a:p>
          <a:p>
            <a:pPr algn="ctr"/>
            <a:r>
              <a:rPr lang="en-GB" sz="1800" dirty="0"/>
              <a:t>model assumptions</a:t>
            </a:r>
          </a:p>
        </p:txBody>
      </p:sp>
      <p:cxnSp>
        <p:nvCxnSpPr>
          <p:cNvPr id="10" name="Straight Arrow Connector 9">
            <a:extLst>
              <a:ext uri="{FF2B5EF4-FFF2-40B4-BE49-F238E27FC236}">
                <a16:creationId xmlns:a16="http://schemas.microsoft.com/office/drawing/2014/main" id="{30A79BD3-5B29-4B82-72A3-742F2DC7F1CA}"/>
              </a:ext>
            </a:extLst>
          </p:cNvPr>
          <p:cNvCxnSpPr>
            <a:cxnSpLocks/>
            <a:stCxn id="8" idx="2"/>
          </p:cNvCxnSpPr>
          <p:nvPr/>
        </p:nvCxnSpPr>
        <p:spPr>
          <a:xfrm flipH="1">
            <a:off x="5143500" y="2560863"/>
            <a:ext cx="3271167" cy="218893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val="3977298439"/>
      </p:ext>
    </p:extLst>
  </p:cSld>
  <p:clrMapOvr>
    <a:masterClrMapping/>
  </p:clrMapOvr>
  <mc:AlternateContent xmlns:mc="http://schemas.openxmlformats.org/markup-compatibility/2006" xmlns:p14="http://schemas.microsoft.com/office/powerpoint/2010/main">
    <mc:Choice Requires="p14">
      <p:transition spd="slow" p14:dur="2000" advTm="22206"/>
    </mc:Choice>
    <mc:Fallback xmlns="">
      <p:transition spd="slow" advTm="222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403340" y="345182"/>
            <a:ext cx="11218940"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CIS design</a:t>
            </a:r>
          </a:p>
        </p:txBody>
      </p:sp>
      <p:sp>
        <p:nvSpPr>
          <p:cNvPr id="3" name="TextBox 2">
            <a:extLst>
              <a:ext uri="{FF2B5EF4-FFF2-40B4-BE49-F238E27FC236}">
                <a16:creationId xmlns:a16="http://schemas.microsoft.com/office/drawing/2014/main" id="{1856FFF5-D430-E24E-BB7C-76D034742A42}"/>
              </a:ext>
            </a:extLst>
          </p:cNvPr>
          <p:cNvSpPr txBox="1"/>
          <p:nvPr/>
        </p:nvSpPr>
        <p:spPr>
          <a:xfrm>
            <a:off x="4888194" y="6084608"/>
            <a:ext cx="7225469" cy="600164"/>
          </a:xfrm>
          <a:prstGeom prst="rect">
            <a:avLst/>
          </a:prstGeom>
          <a:noFill/>
        </p:spPr>
        <p:txBody>
          <a:bodyPr wrap="square" rtlCol="0">
            <a:spAutoFit/>
          </a:bodyPr>
          <a:lstStyle/>
          <a:p>
            <a:pPr>
              <a:spcBef>
                <a:spcPct val="40000"/>
              </a:spcBef>
            </a:pPr>
            <a:r>
              <a:rPr kumimoji="0" lang="en-GB" sz="1100" b="0" u="none" strike="noStrike" kern="0" cap="none" spc="0" normalizeH="0" baseline="0" noProof="0" dirty="0">
                <a:ln>
                  <a:noFill/>
                </a:ln>
                <a:solidFill>
                  <a:srgbClr val="676767"/>
                </a:solidFill>
                <a:effectLst/>
                <a:uLnTx/>
                <a:uFillTx/>
                <a:latin typeface="+mj-lt"/>
                <a:ea typeface="Verdana"/>
                <a:cs typeface="Verdana"/>
                <a:sym typeface="Verdana"/>
              </a:rPr>
              <a:t>CIS data are statistical data from ONS which is Crown Copyright. The use of the ONS statistical data in this work does not imply the endorsement of the ONS in relation to the interpretation or analysis of the statistical data. This work uses research datasets which may not exactly reproduce National Statistics aggregates.</a:t>
            </a:r>
          </a:p>
        </p:txBody>
      </p:sp>
      <p:pic>
        <p:nvPicPr>
          <p:cNvPr id="2" name="Picture 1">
            <a:extLst>
              <a:ext uri="{FF2B5EF4-FFF2-40B4-BE49-F238E27FC236}">
                <a16:creationId xmlns:a16="http://schemas.microsoft.com/office/drawing/2014/main" id="{F98EC6EC-B5DA-0392-A654-52DF41B7BBF0}"/>
              </a:ext>
            </a:extLst>
          </p:cNvPr>
          <p:cNvPicPr>
            <a:picLocks noChangeAspect="1"/>
          </p:cNvPicPr>
          <p:nvPr/>
        </p:nvPicPr>
        <p:blipFill>
          <a:blip r:embed="rId3"/>
          <a:stretch>
            <a:fillRect/>
          </a:stretch>
        </p:blipFill>
        <p:spPr>
          <a:xfrm>
            <a:off x="959126" y="2694452"/>
            <a:ext cx="10273747" cy="1469095"/>
          </a:xfrm>
          <a:prstGeom prst="rect">
            <a:avLst/>
          </a:prstGeom>
        </p:spPr>
      </p:pic>
    </p:spTree>
    <p:extLst>
      <p:ext uri="{BB962C8B-B14F-4D97-AF65-F5344CB8AC3E}">
        <p14:creationId xmlns:p14="http://schemas.microsoft.com/office/powerpoint/2010/main" val="4277638892"/>
      </p:ext>
    </p:extLst>
  </p:cSld>
  <p:clrMapOvr>
    <a:masterClrMapping/>
  </p:clrMapOvr>
  <mc:AlternateContent xmlns:mc="http://schemas.openxmlformats.org/markup-compatibility/2006" xmlns:p14="http://schemas.microsoft.com/office/powerpoint/2010/main">
    <mc:Choice Requires="p14">
      <p:transition spd="slow" p14:dur="2000" advTm="6191"/>
    </mc:Choice>
    <mc:Fallback xmlns="">
      <p:transition spd="slow" advTm="619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403340" y="345182"/>
            <a:ext cx="11218940"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Missed infections</a:t>
            </a:r>
          </a:p>
        </p:txBody>
      </p:sp>
      <p:sp>
        <p:nvSpPr>
          <p:cNvPr id="3" name="TextBox 2">
            <a:extLst>
              <a:ext uri="{FF2B5EF4-FFF2-40B4-BE49-F238E27FC236}">
                <a16:creationId xmlns:a16="http://schemas.microsoft.com/office/drawing/2014/main" id="{1856FFF5-D430-E24E-BB7C-76D034742A42}"/>
              </a:ext>
            </a:extLst>
          </p:cNvPr>
          <p:cNvSpPr txBox="1"/>
          <p:nvPr/>
        </p:nvSpPr>
        <p:spPr>
          <a:xfrm>
            <a:off x="4888194" y="6084608"/>
            <a:ext cx="7225469" cy="600164"/>
          </a:xfrm>
          <a:prstGeom prst="rect">
            <a:avLst/>
          </a:prstGeom>
          <a:noFill/>
        </p:spPr>
        <p:txBody>
          <a:bodyPr wrap="square" rtlCol="0">
            <a:spAutoFit/>
          </a:bodyPr>
          <a:lstStyle/>
          <a:p>
            <a:pPr>
              <a:spcBef>
                <a:spcPct val="40000"/>
              </a:spcBef>
            </a:pPr>
            <a:r>
              <a:rPr kumimoji="0" lang="en-GB" sz="1100" b="0" u="none" strike="noStrike" kern="0" cap="none" spc="0" normalizeH="0" baseline="0" noProof="0" dirty="0">
                <a:ln>
                  <a:noFill/>
                </a:ln>
                <a:solidFill>
                  <a:srgbClr val="676767"/>
                </a:solidFill>
                <a:effectLst/>
                <a:uLnTx/>
                <a:uFillTx/>
                <a:latin typeface="+mj-lt"/>
                <a:ea typeface="Verdana"/>
                <a:cs typeface="Verdana"/>
                <a:sym typeface="Verdana"/>
              </a:rPr>
              <a:t>CIS data are statistical data from ONS which is Crown Copyright. The use of the ONS statistical data in this work does not imply the endorsement of the ONS in relation to the interpretation or analysis of the statistical data. This work uses research datasets which may not exactly reproduce National Statistics aggregates.</a:t>
            </a:r>
          </a:p>
        </p:txBody>
      </p:sp>
      <p:pic>
        <p:nvPicPr>
          <p:cNvPr id="4" name="Picture 3" descr="A screenshot of a video game&#10;&#10;Description automatically generated">
            <a:extLst>
              <a:ext uri="{FF2B5EF4-FFF2-40B4-BE49-F238E27FC236}">
                <a16:creationId xmlns:a16="http://schemas.microsoft.com/office/drawing/2014/main" id="{DE896325-7A20-20A6-A0EB-AFCFB6D52D6D}"/>
              </a:ext>
            </a:extLst>
          </p:cNvPr>
          <p:cNvPicPr>
            <a:picLocks noChangeAspect="1"/>
          </p:cNvPicPr>
          <p:nvPr/>
        </p:nvPicPr>
        <p:blipFill>
          <a:blip r:embed="rId3"/>
          <a:stretch>
            <a:fillRect/>
          </a:stretch>
        </p:blipFill>
        <p:spPr>
          <a:xfrm>
            <a:off x="901694" y="2066924"/>
            <a:ext cx="8172455" cy="2724152"/>
          </a:xfrm>
          <a:prstGeom prst="rect">
            <a:avLst/>
          </a:prstGeom>
        </p:spPr>
      </p:pic>
    </p:spTree>
    <p:extLst>
      <p:ext uri="{BB962C8B-B14F-4D97-AF65-F5344CB8AC3E}">
        <p14:creationId xmlns:p14="http://schemas.microsoft.com/office/powerpoint/2010/main" val="1033491254"/>
      </p:ext>
    </p:extLst>
  </p:cSld>
  <p:clrMapOvr>
    <a:masterClrMapping/>
  </p:clrMapOvr>
  <mc:AlternateContent xmlns:mc="http://schemas.openxmlformats.org/markup-compatibility/2006" xmlns:p14="http://schemas.microsoft.com/office/powerpoint/2010/main">
    <mc:Choice Requires="p14">
      <p:transition spd="slow" p14:dur="2000" advTm="34854"/>
    </mc:Choice>
    <mc:Fallback xmlns="">
      <p:transition spd="slow" advTm="3485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403340" y="345182"/>
            <a:ext cx="11218940"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Double interval censoring</a:t>
            </a:r>
          </a:p>
        </p:txBody>
      </p:sp>
      <p:sp>
        <p:nvSpPr>
          <p:cNvPr id="3" name="TextBox 2">
            <a:extLst>
              <a:ext uri="{FF2B5EF4-FFF2-40B4-BE49-F238E27FC236}">
                <a16:creationId xmlns:a16="http://schemas.microsoft.com/office/drawing/2014/main" id="{1856FFF5-D430-E24E-BB7C-76D034742A42}"/>
              </a:ext>
            </a:extLst>
          </p:cNvPr>
          <p:cNvSpPr txBox="1"/>
          <p:nvPr/>
        </p:nvSpPr>
        <p:spPr>
          <a:xfrm>
            <a:off x="4888194" y="6084608"/>
            <a:ext cx="7225469" cy="600164"/>
          </a:xfrm>
          <a:prstGeom prst="rect">
            <a:avLst/>
          </a:prstGeom>
          <a:noFill/>
        </p:spPr>
        <p:txBody>
          <a:bodyPr wrap="square" rtlCol="0">
            <a:spAutoFit/>
          </a:bodyPr>
          <a:lstStyle/>
          <a:p>
            <a:pPr>
              <a:spcBef>
                <a:spcPct val="40000"/>
              </a:spcBef>
            </a:pPr>
            <a:r>
              <a:rPr kumimoji="0" lang="en-GB" sz="1100" b="0" u="none" strike="noStrike" kern="0" cap="none" spc="0" normalizeH="0" baseline="0" noProof="0" dirty="0">
                <a:ln>
                  <a:noFill/>
                </a:ln>
                <a:solidFill>
                  <a:srgbClr val="676767"/>
                </a:solidFill>
                <a:effectLst/>
                <a:uLnTx/>
                <a:uFillTx/>
                <a:latin typeface="+mj-lt"/>
                <a:ea typeface="Verdana"/>
                <a:cs typeface="Verdana"/>
                <a:sym typeface="Verdana"/>
              </a:rPr>
              <a:t>CIS data are statistical data from ONS which is Crown Copyright. The use of the ONS statistical data in this work does not imply the endorsement of the ONS in relation to the interpretation or analysis of the statistical data. This work uses research datasets which may not exactly reproduce National Statistics aggregates.</a:t>
            </a:r>
          </a:p>
        </p:txBody>
      </p:sp>
      <p:pic>
        <p:nvPicPr>
          <p:cNvPr id="10" name="Picture 9" descr="A screenshot of a video game&#10;&#10;Description automatically generated">
            <a:extLst>
              <a:ext uri="{FF2B5EF4-FFF2-40B4-BE49-F238E27FC236}">
                <a16:creationId xmlns:a16="http://schemas.microsoft.com/office/drawing/2014/main" id="{8D33A8A8-86F2-4472-4604-3F361BD8B57B}"/>
              </a:ext>
            </a:extLst>
          </p:cNvPr>
          <p:cNvPicPr>
            <a:picLocks noChangeAspect="1"/>
          </p:cNvPicPr>
          <p:nvPr/>
        </p:nvPicPr>
        <p:blipFill>
          <a:blip r:embed="rId3"/>
          <a:stretch>
            <a:fillRect/>
          </a:stretch>
        </p:blipFill>
        <p:spPr>
          <a:xfrm>
            <a:off x="601511" y="1757788"/>
            <a:ext cx="8864606" cy="2216152"/>
          </a:xfrm>
          <a:prstGeom prst="rect">
            <a:avLst/>
          </a:prstGeom>
        </p:spPr>
      </p:pic>
    </p:spTree>
    <p:extLst>
      <p:ext uri="{BB962C8B-B14F-4D97-AF65-F5344CB8AC3E}">
        <p14:creationId xmlns:p14="http://schemas.microsoft.com/office/powerpoint/2010/main" val="1305640641"/>
      </p:ext>
    </p:extLst>
  </p:cSld>
  <p:clrMapOvr>
    <a:masterClrMapping/>
  </p:clrMapOvr>
  <mc:AlternateContent xmlns:mc="http://schemas.openxmlformats.org/markup-compatibility/2006" xmlns:p14="http://schemas.microsoft.com/office/powerpoint/2010/main">
    <mc:Choice Requires="p14">
      <p:transition spd="slow" p14:dur="2000" advTm="26111"/>
    </mc:Choice>
    <mc:Fallback xmlns="">
      <p:transition spd="slow" advTm="2611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9CF0C72A-9A4F-DDD0-68DF-3750C196DE40}"/>
              </a:ext>
            </a:extLst>
          </p:cNvPr>
          <p:cNvPicPr>
            <a:picLocks noChangeAspect="1"/>
          </p:cNvPicPr>
          <p:nvPr/>
        </p:nvPicPr>
        <p:blipFill rotWithShape="1">
          <a:blip r:embed="rId4"/>
          <a:srcRect b="9767"/>
          <a:stretch/>
        </p:blipFill>
        <p:spPr>
          <a:xfrm>
            <a:off x="3026289" y="1007766"/>
            <a:ext cx="6139420" cy="4601297"/>
          </a:xfrm>
          <a:prstGeom prst="rect">
            <a:avLst/>
          </a:prstGeom>
        </p:spPr>
      </p:pic>
      <p:sp>
        <p:nvSpPr>
          <p:cNvPr id="7" name="TextBox 6">
            <a:extLst>
              <a:ext uri="{FF2B5EF4-FFF2-40B4-BE49-F238E27FC236}">
                <a16:creationId xmlns:a16="http://schemas.microsoft.com/office/drawing/2014/main" id="{67B54F19-1212-9345-95FF-9D2815FD6E96}"/>
              </a:ext>
            </a:extLst>
          </p:cNvPr>
          <p:cNvSpPr txBox="1"/>
          <p:nvPr/>
        </p:nvSpPr>
        <p:spPr>
          <a:xfrm>
            <a:off x="403340" y="345182"/>
            <a:ext cx="11218940"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Likelihood</a:t>
            </a:r>
          </a:p>
        </p:txBody>
      </p:sp>
      <p:sp>
        <p:nvSpPr>
          <p:cNvPr id="3" name="TextBox 2">
            <a:extLst>
              <a:ext uri="{FF2B5EF4-FFF2-40B4-BE49-F238E27FC236}">
                <a16:creationId xmlns:a16="http://schemas.microsoft.com/office/drawing/2014/main" id="{1856FFF5-D430-E24E-BB7C-76D034742A42}"/>
              </a:ext>
            </a:extLst>
          </p:cNvPr>
          <p:cNvSpPr txBox="1"/>
          <p:nvPr/>
        </p:nvSpPr>
        <p:spPr>
          <a:xfrm>
            <a:off x="4888194" y="6084608"/>
            <a:ext cx="7225469" cy="600164"/>
          </a:xfrm>
          <a:prstGeom prst="rect">
            <a:avLst/>
          </a:prstGeom>
          <a:noFill/>
        </p:spPr>
        <p:txBody>
          <a:bodyPr wrap="square" rtlCol="0">
            <a:spAutoFit/>
          </a:bodyPr>
          <a:lstStyle/>
          <a:p>
            <a:pPr>
              <a:spcBef>
                <a:spcPct val="40000"/>
              </a:spcBef>
            </a:pPr>
            <a:r>
              <a:rPr kumimoji="0" lang="en-GB" sz="1100" b="0" u="none" strike="noStrike" kern="0" cap="none" spc="0" normalizeH="0" baseline="0" noProof="0" dirty="0">
                <a:ln>
                  <a:noFill/>
                </a:ln>
                <a:solidFill>
                  <a:srgbClr val="676767"/>
                </a:solidFill>
                <a:effectLst/>
                <a:uLnTx/>
                <a:uFillTx/>
                <a:latin typeface="+mj-lt"/>
                <a:ea typeface="Verdana"/>
                <a:cs typeface="Verdana"/>
                <a:sym typeface="Verdana"/>
              </a:rPr>
              <a:t>CIS data are statistical data from ONS which is Crown Copyright. The use of the ONS statistical data in this work does not imply the endorsement of the ONS in relation to the interpretation or analysis of the statistical data. This work uses research datasets which may not exactly reproduce National Statistics aggregates.</a:t>
            </a:r>
          </a:p>
        </p:txBody>
      </p:sp>
    </p:spTree>
    <p:custDataLst>
      <p:tags r:id="rId1"/>
    </p:custDataLst>
    <p:extLst>
      <p:ext uri="{BB962C8B-B14F-4D97-AF65-F5344CB8AC3E}">
        <p14:creationId xmlns:p14="http://schemas.microsoft.com/office/powerpoint/2010/main" val="522499158"/>
      </p:ext>
    </p:extLst>
  </p:cSld>
  <p:clrMapOvr>
    <a:masterClrMapping/>
  </p:clrMapOvr>
  <mc:AlternateContent xmlns:mc="http://schemas.openxmlformats.org/markup-compatibility/2006" xmlns:p14="http://schemas.microsoft.com/office/powerpoint/2010/main">
    <mc:Choice Requires="p14">
      <p:transition spd="slow" p14:dur="2000" advTm="4573"/>
    </mc:Choice>
    <mc:Fallback xmlns="">
      <p:transition spd="slow" advTm="457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9CF0C72A-9A4F-DDD0-68DF-3750C196DE40}"/>
              </a:ext>
            </a:extLst>
          </p:cNvPr>
          <p:cNvPicPr>
            <a:picLocks noChangeAspect="1"/>
          </p:cNvPicPr>
          <p:nvPr/>
        </p:nvPicPr>
        <p:blipFill>
          <a:blip r:embed="rId4"/>
          <a:srcRect/>
          <a:stretch/>
        </p:blipFill>
        <p:spPr>
          <a:xfrm>
            <a:off x="3026289" y="1007766"/>
            <a:ext cx="6139420" cy="5099374"/>
          </a:xfrm>
          <a:prstGeom prst="rect">
            <a:avLst/>
          </a:prstGeom>
        </p:spPr>
      </p:pic>
      <p:sp>
        <p:nvSpPr>
          <p:cNvPr id="7" name="TextBox 6">
            <a:extLst>
              <a:ext uri="{FF2B5EF4-FFF2-40B4-BE49-F238E27FC236}">
                <a16:creationId xmlns:a16="http://schemas.microsoft.com/office/drawing/2014/main" id="{67B54F19-1212-9345-95FF-9D2815FD6E96}"/>
              </a:ext>
            </a:extLst>
          </p:cNvPr>
          <p:cNvSpPr txBox="1"/>
          <p:nvPr/>
        </p:nvSpPr>
        <p:spPr>
          <a:xfrm>
            <a:off x="403340" y="345182"/>
            <a:ext cx="11218940"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Likelihood</a:t>
            </a:r>
          </a:p>
        </p:txBody>
      </p:sp>
      <p:sp>
        <p:nvSpPr>
          <p:cNvPr id="3" name="TextBox 2">
            <a:extLst>
              <a:ext uri="{FF2B5EF4-FFF2-40B4-BE49-F238E27FC236}">
                <a16:creationId xmlns:a16="http://schemas.microsoft.com/office/drawing/2014/main" id="{1856FFF5-D430-E24E-BB7C-76D034742A42}"/>
              </a:ext>
            </a:extLst>
          </p:cNvPr>
          <p:cNvSpPr txBox="1"/>
          <p:nvPr/>
        </p:nvSpPr>
        <p:spPr>
          <a:xfrm>
            <a:off x="4888194" y="6084608"/>
            <a:ext cx="7225469" cy="600164"/>
          </a:xfrm>
          <a:prstGeom prst="rect">
            <a:avLst/>
          </a:prstGeom>
          <a:noFill/>
        </p:spPr>
        <p:txBody>
          <a:bodyPr wrap="square" rtlCol="0">
            <a:spAutoFit/>
          </a:bodyPr>
          <a:lstStyle/>
          <a:p>
            <a:pPr>
              <a:spcBef>
                <a:spcPct val="40000"/>
              </a:spcBef>
            </a:pPr>
            <a:r>
              <a:rPr kumimoji="0" lang="en-GB" sz="1100" b="0" u="none" strike="noStrike" kern="0" cap="none" spc="0" normalizeH="0" baseline="0" noProof="0" dirty="0">
                <a:ln>
                  <a:noFill/>
                </a:ln>
                <a:solidFill>
                  <a:srgbClr val="676767"/>
                </a:solidFill>
                <a:effectLst/>
                <a:uLnTx/>
                <a:uFillTx/>
                <a:latin typeface="+mj-lt"/>
                <a:ea typeface="Verdana"/>
                <a:cs typeface="Verdana"/>
                <a:sym typeface="Verdana"/>
              </a:rPr>
              <a:t>CIS data are statistical data from ONS which is Crown Copyright. The use of the ONS statistical data in this work does not imply the endorsement of the ONS in relation to the interpretation or analysis of the statistical data. This work uses research datasets which may not exactly reproduce National Statistics aggregates.</a:t>
            </a:r>
          </a:p>
        </p:txBody>
      </p:sp>
    </p:spTree>
    <p:custDataLst>
      <p:tags r:id="rId1"/>
    </p:custDataLst>
    <p:extLst>
      <p:ext uri="{BB962C8B-B14F-4D97-AF65-F5344CB8AC3E}">
        <p14:creationId xmlns:p14="http://schemas.microsoft.com/office/powerpoint/2010/main" val="1753693973"/>
      </p:ext>
    </p:extLst>
  </p:cSld>
  <p:clrMapOvr>
    <a:masterClrMapping/>
  </p:clrMapOvr>
  <mc:AlternateContent xmlns:mc="http://schemas.openxmlformats.org/markup-compatibility/2006" xmlns:p14="http://schemas.microsoft.com/office/powerpoint/2010/main">
    <mc:Choice Requires="p14">
      <p:transition spd="slow" p14:dur="2000" advTm="4573"/>
    </mc:Choice>
    <mc:Fallback xmlns="">
      <p:transition spd="slow" advTm="457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2106586" y="1336030"/>
            <a:ext cx="7978828" cy="3416320"/>
          </a:xfrm>
          <a:prstGeom prst="rect">
            <a:avLst/>
          </a:prstGeom>
          <a:noFill/>
        </p:spPr>
        <p:txBody>
          <a:bodyPr wrap="square" rtlCol="0" anchor="t">
            <a:spAutoFit/>
          </a:bodyPr>
          <a:lstStyle/>
          <a:p>
            <a:pPr algn="ctr"/>
            <a:r>
              <a:rPr lang="en-US" sz="7200" b="1" spc="-150" dirty="0">
                <a:solidFill>
                  <a:srgbClr val="2E2D62"/>
                </a:solidFill>
                <a:latin typeface="Arial" panose="020B0604020202020204" pitchFamily="34" charset="0"/>
                <a:cs typeface="Arial" panose="020B0604020202020204" pitchFamily="34" charset="0"/>
              </a:rPr>
              <a:t>Epidemic surveillance data is messy</a:t>
            </a:r>
          </a:p>
        </p:txBody>
      </p:sp>
    </p:spTree>
    <p:extLst>
      <p:ext uri="{BB962C8B-B14F-4D97-AF65-F5344CB8AC3E}">
        <p14:creationId xmlns:p14="http://schemas.microsoft.com/office/powerpoint/2010/main" val="2377816831"/>
      </p:ext>
    </p:extLst>
  </p:cSld>
  <p:clrMapOvr>
    <a:masterClrMapping/>
  </p:clrMapOvr>
  <mc:AlternateContent xmlns:mc="http://schemas.openxmlformats.org/markup-compatibility/2006" xmlns:p14="http://schemas.microsoft.com/office/powerpoint/2010/main">
    <mc:Choice Requires="p14">
      <p:transition spd="slow" p14:dur="2000" advTm="10574"/>
    </mc:Choice>
    <mc:Fallback xmlns="">
      <p:transition spd="slow" advTm="1057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9CF0C72A-9A4F-DDD0-68DF-3750C196DE40}"/>
              </a:ext>
            </a:extLst>
          </p:cNvPr>
          <p:cNvPicPr>
            <a:picLocks noChangeAspect="1"/>
          </p:cNvPicPr>
          <p:nvPr/>
        </p:nvPicPr>
        <p:blipFill>
          <a:blip r:embed="rId4"/>
          <a:srcRect/>
          <a:stretch/>
        </p:blipFill>
        <p:spPr>
          <a:xfrm>
            <a:off x="3026289" y="1007766"/>
            <a:ext cx="6139420" cy="5099375"/>
          </a:xfrm>
          <a:prstGeom prst="rect">
            <a:avLst/>
          </a:prstGeom>
        </p:spPr>
      </p:pic>
      <p:sp>
        <p:nvSpPr>
          <p:cNvPr id="7" name="TextBox 6">
            <a:extLst>
              <a:ext uri="{FF2B5EF4-FFF2-40B4-BE49-F238E27FC236}">
                <a16:creationId xmlns:a16="http://schemas.microsoft.com/office/drawing/2014/main" id="{67B54F19-1212-9345-95FF-9D2815FD6E96}"/>
              </a:ext>
            </a:extLst>
          </p:cNvPr>
          <p:cNvSpPr txBox="1"/>
          <p:nvPr/>
        </p:nvSpPr>
        <p:spPr>
          <a:xfrm>
            <a:off x="403340" y="345182"/>
            <a:ext cx="11218940"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Likelihood</a:t>
            </a:r>
          </a:p>
        </p:txBody>
      </p:sp>
      <p:sp>
        <p:nvSpPr>
          <p:cNvPr id="3" name="TextBox 2">
            <a:extLst>
              <a:ext uri="{FF2B5EF4-FFF2-40B4-BE49-F238E27FC236}">
                <a16:creationId xmlns:a16="http://schemas.microsoft.com/office/drawing/2014/main" id="{1856FFF5-D430-E24E-BB7C-76D034742A42}"/>
              </a:ext>
            </a:extLst>
          </p:cNvPr>
          <p:cNvSpPr txBox="1"/>
          <p:nvPr/>
        </p:nvSpPr>
        <p:spPr>
          <a:xfrm>
            <a:off x="4888194" y="6084608"/>
            <a:ext cx="7225469" cy="600164"/>
          </a:xfrm>
          <a:prstGeom prst="rect">
            <a:avLst/>
          </a:prstGeom>
          <a:noFill/>
        </p:spPr>
        <p:txBody>
          <a:bodyPr wrap="square" rtlCol="0">
            <a:spAutoFit/>
          </a:bodyPr>
          <a:lstStyle/>
          <a:p>
            <a:pPr>
              <a:spcBef>
                <a:spcPct val="40000"/>
              </a:spcBef>
            </a:pPr>
            <a:r>
              <a:rPr kumimoji="0" lang="en-GB" sz="1100" b="0" u="none" strike="noStrike" kern="0" cap="none" spc="0" normalizeH="0" baseline="0" noProof="0" dirty="0">
                <a:ln>
                  <a:noFill/>
                </a:ln>
                <a:solidFill>
                  <a:srgbClr val="676767"/>
                </a:solidFill>
                <a:effectLst/>
                <a:uLnTx/>
                <a:uFillTx/>
                <a:latin typeface="+mj-lt"/>
                <a:ea typeface="Verdana"/>
                <a:cs typeface="Verdana"/>
                <a:sym typeface="Verdana"/>
              </a:rPr>
              <a:t>CIS data are statistical data from ONS which is Crown Copyright. The use of the ONS statistical data in this work does not imply the endorsement of the ONS in relation to the interpretation or analysis of the statistical data. This work uses research datasets which may not exactly reproduce National Statistics aggregates.</a:t>
            </a:r>
          </a:p>
        </p:txBody>
      </p:sp>
      <p:sp>
        <p:nvSpPr>
          <p:cNvPr id="6" name="TextBox 5">
            <a:extLst>
              <a:ext uri="{FF2B5EF4-FFF2-40B4-BE49-F238E27FC236}">
                <a16:creationId xmlns:a16="http://schemas.microsoft.com/office/drawing/2014/main" id="{E68C0861-DB52-709F-AE0D-EAFC609031DD}"/>
              </a:ext>
            </a:extLst>
          </p:cNvPr>
          <p:cNvSpPr txBox="1"/>
          <p:nvPr/>
        </p:nvSpPr>
        <p:spPr>
          <a:xfrm>
            <a:off x="9064758" y="4352544"/>
            <a:ext cx="1287532" cy="369332"/>
          </a:xfrm>
          <a:prstGeom prst="rect">
            <a:avLst/>
          </a:prstGeom>
          <a:noFill/>
        </p:spPr>
        <p:txBody>
          <a:bodyPr wrap="none" rtlCol="0">
            <a:spAutoFit/>
          </a:bodyPr>
          <a:lstStyle/>
          <a:p>
            <a:r>
              <a:rPr lang="en-GB" dirty="0">
                <a:solidFill>
                  <a:srgbClr val="646464"/>
                </a:solidFill>
              </a:rPr>
              <a:t>Impossible</a:t>
            </a:r>
          </a:p>
        </p:txBody>
      </p:sp>
    </p:spTree>
    <p:custDataLst>
      <p:tags r:id="rId1"/>
    </p:custDataLst>
    <p:extLst>
      <p:ext uri="{BB962C8B-B14F-4D97-AF65-F5344CB8AC3E}">
        <p14:creationId xmlns:p14="http://schemas.microsoft.com/office/powerpoint/2010/main" val="953463780"/>
      </p:ext>
    </p:extLst>
  </p:cSld>
  <p:clrMapOvr>
    <a:masterClrMapping/>
  </p:clrMapOvr>
  <mc:AlternateContent xmlns:mc="http://schemas.openxmlformats.org/markup-compatibility/2006" xmlns:p14="http://schemas.microsoft.com/office/powerpoint/2010/main">
    <mc:Choice Requires="p14">
      <p:transition spd="slow" p14:dur="2000" advTm="4573"/>
    </mc:Choice>
    <mc:Fallback xmlns="">
      <p:transition spd="slow" advTm="457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9CF0C72A-9A4F-DDD0-68DF-3750C196DE40}"/>
              </a:ext>
            </a:extLst>
          </p:cNvPr>
          <p:cNvPicPr>
            <a:picLocks noChangeAspect="1"/>
          </p:cNvPicPr>
          <p:nvPr/>
        </p:nvPicPr>
        <p:blipFill>
          <a:blip r:embed="rId4"/>
          <a:srcRect/>
          <a:stretch/>
        </p:blipFill>
        <p:spPr>
          <a:xfrm>
            <a:off x="3026289" y="1007766"/>
            <a:ext cx="6139420" cy="5099375"/>
          </a:xfrm>
          <a:prstGeom prst="rect">
            <a:avLst/>
          </a:prstGeom>
        </p:spPr>
      </p:pic>
      <p:sp>
        <p:nvSpPr>
          <p:cNvPr id="7" name="TextBox 6">
            <a:extLst>
              <a:ext uri="{FF2B5EF4-FFF2-40B4-BE49-F238E27FC236}">
                <a16:creationId xmlns:a16="http://schemas.microsoft.com/office/drawing/2014/main" id="{67B54F19-1212-9345-95FF-9D2815FD6E96}"/>
              </a:ext>
            </a:extLst>
          </p:cNvPr>
          <p:cNvSpPr txBox="1"/>
          <p:nvPr/>
        </p:nvSpPr>
        <p:spPr>
          <a:xfrm>
            <a:off x="403340" y="345182"/>
            <a:ext cx="11218940"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Likelihood</a:t>
            </a:r>
          </a:p>
        </p:txBody>
      </p:sp>
      <p:sp>
        <p:nvSpPr>
          <p:cNvPr id="3" name="TextBox 2">
            <a:extLst>
              <a:ext uri="{FF2B5EF4-FFF2-40B4-BE49-F238E27FC236}">
                <a16:creationId xmlns:a16="http://schemas.microsoft.com/office/drawing/2014/main" id="{1856FFF5-D430-E24E-BB7C-76D034742A42}"/>
              </a:ext>
            </a:extLst>
          </p:cNvPr>
          <p:cNvSpPr txBox="1"/>
          <p:nvPr/>
        </p:nvSpPr>
        <p:spPr>
          <a:xfrm>
            <a:off x="4888194" y="6084608"/>
            <a:ext cx="7225469" cy="600164"/>
          </a:xfrm>
          <a:prstGeom prst="rect">
            <a:avLst/>
          </a:prstGeom>
          <a:noFill/>
        </p:spPr>
        <p:txBody>
          <a:bodyPr wrap="square" rtlCol="0">
            <a:spAutoFit/>
          </a:bodyPr>
          <a:lstStyle/>
          <a:p>
            <a:pPr>
              <a:spcBef>
                <a:spcPct val="40000"/>
              </a:spcBef>
            </a:pPr>
            <a:r>
              <a:rPr kumimoji="0" lang="en-GB" sz="1100" b="0" u="none" strike="noStrike" kern="0" cap="none" spc="0" normalizeH="0" baseline="0" noProof="0" dirty="0">
                <a:ln>
                  <a:noFill/>
                </a:ln>
                <a:solidFill>
                  <a:srgbClr val="676767"/>
                </a:solidFill>
                <a:effectLst/>
                <a:uLnTx/>
                <a:uFillTx/>
                <a:latin typeface="+mj-lt"/>
                <a:ea typeface="Verdana"/>
                <a:cs typeface="Verdana"/>
                <a:sym typeface="Verdana"/>
              </a:rPr>
              <a:t>CIS data are statistical data from ONS which is Crown Copyright. The use of the ONS statistical data in this work does not imply the endorsement of the ONS in relation to the interpretation or analysis of the statistical data. This work uses research datasets which may not exactly reproduce National Statistics aggregates.</a:t>
            </a:r>
          </a:p>
        </p:txBody>
      </p:sp>
      <p:sp>
        <p:nvSpPr>
          <p:cNvPr id="6" name="TextBox 5">
            <a:extLst>
              <a:ext uri="{FF2B5EF4-FFF2-40B4-BE49-F238E27FC236}">
                <a16:creationId xmlns:a16="http://schemas.microsoft.com/office/drawing/2014/main" id="{E68C0861-DB52-709F-AE0D-EAFC609031DD}"/>
              </a:ext>
            </a:extLst>
          </p:cNvPr>
          <p:cNvSpPr txBox="1"/>
          <p:nvPr/>
        </p:nvSpPr>
        <p:spPr>
          <a:xfrm>
            <a:off x="9064758" y="4352544"/>
            <a:ext cx="1287532" cy="369332"/>
          </a:xfrm>
          <a:prstGeom prst="rect">
            <a:avLst/>
          </a:prstGeom>
          <a:noFill/>
        </p:spPr>
        <p:txBody>
          <a:bodyPr wrap="none" rtlCol="0">
            <a:spAutoFit/>
          </a:bodyPr>
          <a:lstStyle/>
          <a:p>
            <a:r>
              <a:rPr lang="en-GB" dirty="0">
                <a:solidFill>
                  <a:srgbClr val="646464"/>
                </a:solidFill>
              </a:rPr>
              <a:t>Impossible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560CC4-0D10-EDEF-9FCD-F3100D3E4514}"/>
                  </a:ext>
                </a:extLst>
              </p:cNvPr>
              <p:cNvSpPr txBox="1"/>
              <p:nvPr/>
            </p:nvSpPr>
            <p:spPr>
              <a:xfrm>
                <a:off x="4557233" y="719907"/>
                <a:ext cx="291115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800" b="0" i="1" smtClean="0">
                              <a:solidFill>
                                <a:srgbClr val="AC39F3"/>
                              </a:solidFill>
                              <a:latin typeface="Cambria Math" panose="02040503050406030204" pitchFamily="18" charset="0"/>
                            </a:rPr>
                          </m:ctrlPr>
                        </m:sSubPr>
                        <m:e>
                          <m:r>
                            <a:rPr lang="en-GB" sz="1800" b="0" i="1" smtClean="0">
                              <a:solidFill>
                                <a:srgbClr val="AC39F3"/>
                              </a:solidFill>
                              <a:latin typeface="Cambria Math" panose="02040503050406030204" pitchFamily="18" charset="0"/>
                            </a:rPr>
                            <m:t>ℙ</m:t>
                          </m:r>
                        </m:e>
                        <m:sub>
                          <m:r>
                            <a:rPr lang="en-GB" sz="1800" b="0" i="1" smtClean="0">
                              <a:solidFill>
                                <a:srgbClr val="AC39F3"/>
                              </a:solidFill>
                              <a:latin typeface="Cambria Math" panose="02040503050406030204" pitchFamily="18" charset="0"/>
                            </a:rPr>
                            <m:t>𝑖</m:t>
                          </m:r>
                        </m:sub>
                      </m:sSub>
                      <m:d>
                        <m:dPr>
                          <m:ctrlPr>
                            <a:rPr lang="en-GB" sz="1800" b="0" i="1" smtClean="0">
                              <a:solidFill>
                                <a:srgbClr val="AC39F3"/>
                              </a:solidFill>
                              <a:latin typeface="Cambria Math" panose="02040503050406030204" pitchFamily="18" charset="0"/>
                            </a:rPr>
                          </m:ctrlPr>
                        </m:dPr>
                        <m:e>
                          <m:r>
                            <m:rPr>
                              <m:sty m:val="p"/>
                            </m:rPr>
                            <a:rPr lang="en-GB" sz="1800" b="0" i="0" smtClean="0">
                              <a:solidFill>
                                <a:srgbClr val="AC39F3"/>
                              </a:solidFill>
                              <a:latin typeface="Cambria Math" panose="02040503050406030204" pitchFamily="18" charset="0"/>
                            </a:rPr>
                            <m:t>observed</m:t>
                          </m:r>
                          <m:r>
                            <a:rPr lang="en-GB" sz="1800" b="0" i="0" smtClean="0">
                              <a:solidFill>
                                <a:srgbClr val="AC39F3"/>
                              </a:solidFill>
                              <a:latin typeface="Cambria Math" panose="02040503050406030204" pitchFamily="18" charset="0"/>
                            </a:rPr>
                            <m:t> </m:t>
                          </m:r>
                          <m:r>
                            <m:rPr>
                              <m:sty m:val="p"/>
                            </m:rPr>
                            <a:rPr lang="en-GB" sz="1800" b="0" i="0" smtClean="0">
                              <a:solidFill>
                                <a:srgbClr val="AC39F3"/>
                              </a:solidFill>
                              <a:latin typeface="Cambria Math" panose="02040503050406030204" pitchFamily="18" charset="0"/>
                            </a:rPr>
                            <m:t>infection</m:t>
                          </m:r>
                          <m:r>
                            <a:rPr lang="en-GB" sz="1800" b="0" i="1" smtClean="0">
                              <a:solidFill>
                                <a:srgbClr val="AC39F3"/>
                              </a:solidFill>
                              <a:latin typeface="Cambria Math" panose="02040503050406030204" pitchFamily="18" charset="0"/>
                            </a:rPr>
                            <m:t>∣</m:t>
                          </m:r>
                          <m:r>
                            <a:rPr lang="en-GB" sz="1800" b="0" i="1" smtClean="0">
                              <a:solidFill>
                                <a:srgbClr val="AC39F3"/>
                              </a:solidFill>
                              <a:latin typeface="Cambria Math" panose="02040503050406030204" pitchFamily="18" charset="0"/>
                            </a:rPr>
                            <m:t>𝜃</m:t>
                          </m:r>
                        </m:e>
                      </m:d>
                    </m:oMath>
                  </m:oMathPara>
                </a14:m>
                <a:endParaRPr lang="en-GB" dirty="0">
                  <a:solidFill>
                    <a:srgbClr val="AC39F3"/>
                  </a:solidFill>
                </a:endParaRPr>
              </a:p>
            </p:txBody>
          </p:sp>
        </mc:Choice>
        <mc:Fallback xmlns="">
          <p:sp>
            <p:nvSpPr>
              <p:cNvPr id="8" name="TextBox 7">
                <a:extLst>
                  <a:ext uri="{FF2B5EF4-FFF2-40B4-BE49-F238E27FC236}">
                    <a16:creationId xmlns:a16="http://schemas.microsoft.com/office/drawing/2014/main" id="{2F560CC4-0D10-EDEF-9FCD-F3100D3E4514}"/>
                  </a:ext>
                </a:extLst>
              </p:cNvPr>
              <p:cNvSpPr txBox="1">
                <a:spLocks noRot="1" noChangeAspect="1" noMove="1" noResize="1" noEditPoints="1" noAdjustHandles="1" noChangeArrowheads="1" noChangeShapeType="1" noTextEdit="1"/>
              </p:cNvSpPr>
              <p:nvPr/>
            </p:nvSpPr>
            <p:spPr>
              <a:xfrm>
                <a:off x="4557233" y="719907"/>
                <a:ext cx="2911153" cy="369332"/>
              </a:xfrm>
              <a:prstGeom prst="rect">
                <a:avLst/>
              </a:prstGeom>
              <a:blipFill>
                <a:blip r:embed="rId5"/>
                <a:stretch>
                  <a:fillRect b="-1639"/>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1492977828"/>
      </p:ext>
    </p:extLst>
  </p:cSld>
  <p:clrMapOvr>
    <a:masterClrMapping/>
  </p:clrMapOvr>
  <mc:AlternateContent xmlns:mc="http://schemas.openxmlformats.org/markup-compatibility/2006" xmlns:p14="http://schemas.microsoft.com/office/powerpoint/2010/main">
    <mc:Choice Requires="p14">
      <p:transition spd="slow" p14:dur="2000" advTm="4573"/>
    </mc:Choice>
    <mc:Fallback xmlns="">
      <p:transition spd="slow" advTm="457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graph on a screen&#10;&#10;Description automatically generated">
            <a:extLst>
              <a:ext uri="{FF2B5EF4-FFF2-40B4-BE49-F238E27FC236}">
                <a16:creationId xmlns:a16="http://schemas.microsoft.com/office/drawing/2014/main" id="{9CF0C72A-9A4F-DDD0-68DF-3750C196DE40}"/>
              </a:ext>
            </a:extLst>
          </p:cNvPr>
          <p:cNvPicPr>
            <a:picLocks noChangeAspect="1"/>
          </p:cNvPicPr>
          <p:nvPr/>
        </p:nvPicPr>
        <p:blipFill>
          <a:blip r:embed="rId4"/>
          <a:stretch>
            <a:fillRect/>
          </a:stretch>
        </p:blipFill>
        <p:spPr>
          <a:xfrm>
            <a:off x="3026289" y="1007766"/>
            <a:ext cx="6139421" cy="5099375"/>
          </a:xfrm>
          <a:prstGeom prst="rect">
            <a:avLst/>
          </a:prstGeom>
        </p:spPr>
      </p:pic>
      <p:sp>
        <p:nvSpPr>
          <p:cNvPr id="7" name="TextBox 6">
            <a:extLst>
              <a:ext uri="{FF2B5EF4-FFF2-40B4-BE49-F238E27FC236}">
                <a16:creationId xmlns:a16="http://schemas.microsoft.com/office/drawing/2014/main" id="{67B54F19-1212-9345-95FF-9D2815FD6E96}"/>
              </a:ext>
            </a:extLst>
          </p:cNvPr>
          <p:cNvSpPr txBox="1"/>
          <p:nvPr/>
        </p:nvSpPr>
        <p:spPr>
          <a:xfrm>
            <a:off x="403340" y="345182"/>
            <a:ext cx="11218940"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Likelihood</a:t>
            </a:r>
          </a:p>
        </p:txBody>
      </p:sp>
      <p:sp>
        <p:nvSpPr>
          <p:cNvPr id="3" name="TextBox 2">
            <a:extLst>
              <a:ext uri="{FF2B5EF4-FFF2-40B4-BE49-F238E27FC236}">
                <a16:creationId xmlns:a16="http://schemas.microsoft.com/office/drawing/2014/main" id="{1856FFF5-D430-E24E-BB7C-76D034742A42}"/>
              </a:ext>
            </a:extLst>
          </p:cNvPr>
          <p:cNvSpPr txBox="1"/>
          <p:nvPr/>
        </p:nvSpPr>
        <p:spPr>
          <a:xfrm>
            <a:off x="4888194" y="6084608"/>
            <a:ext cx="7225469" cy="600164"/>
          </a:xfrm>
          <a:prstGeom prst="rect">
            <a:avLst/>
          </a:prstGeom>
          <a:noFill/>
        </p:spPr>
        <p:txBody>
          <a:bodyPr wrap="square" rtlCol="0">
            <a:spAutoFit/>
          </a:bodyPr>
          <a:lstStyle/>
          <a:p>
            <a:pPr>
              <a:spcBef>
                <a:spcPct val="40000"/>
              </a:spcBef>
            </a:pPr>
            <a:r>
              <a:rPr kumimoji="0" lang="en-GB" sz="1100" b="0" u="none" strike="noStrike" kern="0" cap="none" spc="0" normalizeH="0" baseline="0" noProof="0" dirty="0">
                <a:ln>
                  <a:noFill/>
                </a:ln>
                <a:solidFill>
                  <a:srgbClr val="676767"/>
                </a:solidFill>
                <a:effectLst/>
                <a:uLnTx/>
                <a:uFillTx/>
                <a:latin typeface="+mj-lt"/>
                <a:ea typeface="Verdana"/>
                <a:cs typeface="Verdana"/>
                <a:sym typeface="Verdana"/>
              </a:rPr>
              <a:t>CIS data are statistical data from ONS which is Crown Copyright. The use of the ONS statistical data in this work does not imply the endorsement of the ONS in relation to the interpretation or analysis of the statistical data. This work uses research datasets which may not exactly reproduce National Statistics aggregates.</a:t>
            </a:r>
          </a:p>
        </p:txBody>
      </p:sp>
      <p:sp>
        <p:nvSpPr>
          <p:cNvPr id="6" name="TextBox 5">
            <a:extLst>
              <a:ext uri="{FF2B5EF4-FFF2-40B4-BE49-F238E27FC236}">
                <a16:creationId xmlns:a16="http://schemas.microsoft.com/office/drawing/2014/main" id="{E68C0861-DB52-709F-AE0D-EAFC609031DD}"/>
              </a:ext>
            </a:extLst>
          </p:cNvPr>
          <p:cNvSpPr txBox="1"/>
          <p:nvPr/>
        </p:nvSpPr>
        <p:spPr>
          <a:xfrm>
            <a:off x="9064758" y="4352544"/>
            <a:ext cx="1287532" cy="369332"/>
          </a:xfrm>
          <a:prstGeom prst="rect">
            <a:avLst/>
          </a:prstGeom>
          <a:noFill/>
        </p:spPr>
        <p:txBody>
          <a:bodyPr wrap="none" rtlCol="0">
            <a:spAutoFit/>
          </a:bodyPr>
          <a:lstStyle/>
          <a:p>
            <a:r>
              <a:rPr lang="en-GB" dirty="0">
                <a:solidFill>
                  <a:srgbClr val="646464"/>
                </a:solidFill>
              </a:rPr>
              <a:t>Impossible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560CC4-0D10-EDEF-9FCD-F3100D3E4514}"/>
                  </a:ext>
                </a:extLst>
              </p:cNvPr>
              <p:cNvSpPr txBox="1"/>
              <p:nvPr/>
            </p:nvSpPr>
            <p:spPr>
              <a:xfrm>
                <a:off x="4557233" y="719907"/>
                <a:ext cx="291115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800" b="0" i="1" smtClean="0">
                              <a:solidFill>
                                <a:srgbClr val="AC39F3"/>
                              </a:solidFill>
                              <a:latin typeface="Cambria Math" panose="02040503050406030204" pitchFamily="18" charset="0"/>
                            </a:rPr>
                          </m:ctrlPr>
                        </m:sSubPr>
                        <m:e>
                          <m:r>
                            <a:rPr lang="en-GB" sz="1800" b="0" i="1" smtClean="0">
                              <a:solidFill>
                                <a:srgbClr val="AC39F3"/>
                              </a:solidFill>
                              <a:latin typeface="Cambria Math" panose="02040503050406030204" pitchFamily="18" charset="0"/>
                            </a:rPr>
                            <m:t>ℙ</m:t>
                          </m:r>
                        </m:e>
                        <m:sub>
                          <m:r>
                            <a:rPr lang="en-GB" sz="1800" b="0" i="1" smtClean="0">
                              <a:solidFill>
                                <a:srgbClr val="AC39F3"/>
                              </a:solidFill>
                              <a:latin typeface="Cambria Math" panose="02040503050406030204" pitchFamily="18" charset="0"/>
                            </a:rPr>
                            <m:t>𝑖</m:t>
                          </m:r>
                        </m:sub>
                      </m:sSub>
                      <m:d>
                        <m:dPr>
                          <m:ctrlPr>
                            <a:rPr lang="en-GB" sz="1800" b="0" i="1" smtClean="0">
                              <a:solidFill>
                                <a:srgbClr val="AC39F3"/>
                              </a:solidFill>
                              <a:latin typeface="Cambria Math" panose="02040503050406030204" pitchFamily="18" charset="0"/>
                            </a:rPr>
                          </m:ctrlPr>
                        </m:dPr>
                        <m:e>
                          <m:r>
                            <m:rPr>
                              <m:sty m:val="p"/>
                            </m:rPr>
                            <a:rPr lang="en-GB" sz="1800" b="0" i="0" smtClean="0">
                              <a:solidFill>
                                <a:srgbClr val="AC39F3"/>
                              </a:solidFill>
                              <a:latin typeface="Cambria Math" panose="02040503050406030204" pitchFamily="18" charset="0"/>
                            </a:rPr>
                            <m:t>observed</m:t>
                          </m:r>
                          <m:r>
                            <a:rPr lang="en-GB" sz="1800" b="0" i="0" smtClean="0">
                              <a:solidFill>
                                <a:srgbClr val="AC39F3"/>
                              </a:solidFill>
                              <a:latin typeface="Cambria Math" panose="02040503050406030204" pitchFamily="18" charset="0"/>
                            </a:rPr>
                            <m:t> </m:t>
                          </m:r>
                          <m:r>
                            <m:rPr>
                              <m:sty m:val="p"/>
                            </m:rPr>
                            <a:rPr lang="en-GB" sz="1800" b="0" i="0" smtClean="0">
                              <a:solidFill>
                                <a:srgbClr val="AC39F3"/>
                              </a:solidFill>
                              <a:latin typeface="Cambria Math" panose="02040503050406030204" pitchFamily="18" charset="0"/>
                            </a:rPr>
                            <m:t>infection</m:t>
                          </m:r>
                          <m:r>
                            <a:rPr lang="en-GB" sz="1800" b="0" i="1" smtClean="0">
                              <a:solidFill>
                                <a:srgbClr val="AC39F3"/>
                              </a:solidFill>
                              <a:latin typeface="Cambria Math" panose="02040503050406030204" pitchFamily="18" charset="0"/>
                            </a:rPr>
                            <m:t>∣</m:t>
                          </m:r>
                          <m:r>
                            <a:rPr lang="en-GB" sz="1800" b="0" i="1" smtClean="0">
                              <a:solidFill>
                                <a:srgbClr val="AC39F3"/>
                              </a:solidFill>
                              <a:latin typeface="Cambria Math" panose="02040503050406030204" pitchFamily="18" charset="0"/>
                            </a:rPr>
                            <m:t>𝜃</m:t>
                          </m:r>
                        </m:e>
                      </m:d>
                    </m:oMath>
                  </m:oMathPara>
                </a14:m>
                <a:endParaRPr lang="en-GB" dirty="0">
                  <a:solidFill>
                    <a:srgbClr val="AC39F3"/>
                  </a:solidFill>
                </a:endParaRPr>
              </a:p>
            </p:txBody>
          </p:sp>
        </mc:Choice>
        <mc:Fallback xmlns="">
          <p:sp>
            <p:nvSpPr>
              <p:cNvPr id="8" name="TextBox 7">
                <a:extLst>
                  <a:ext uri="{FF2B5EF4-FFF2-40B4-BE49-F238E27FC236}">
                    <a16:creationId xmlns:a16="http://schemas.microsoft.com/office/drawing/2014/main" id="{2F560CC4-0D10-EDEF-9FCD-F3100D3E4514}"/>
                  </a:ext>
                </a:extLst>
              </p:cNvPr>
              <p:cNvSpPr txBox="1">
                <a:spLocks noRot="1" noChangeAspect="1" noMove="1" noResize="1" noEditPoints="1" noAdjustHandles="1" noChangeArrowheads="1" noChangeShapeType="1" noTextEdit="1"/>
              </p:cNvSpPr>
              <p:nvPr/>
            </p:nvSpPr>
            <p:spPr>
              <a:xfrm>
                <a:off x="4557233" y="719907"/>
                <a:ext cx="2911153" cy="369332"/>
              </a:xfrm>
              <a:prstGeom prst="rect">
                <a:avLst/>
              </a:prstGeom>
              <a:blipFill>
                <a:blip r:embed="rId5"/>
                <a:stretch>
                  <a:fillRect b="-16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0669587-2FB3-47FF-C619-FCC19D74E199}"/>
                  </a:ext>
                </a:extLst>
              </p:cNvPr>
              <p:cNvSpPr txBox="1"/>
              <p:nvPr/>
            </p:nvSpPr>
            <p:spPr>
              <a:xfrm>
                <a:off x="1505415" y="2146814"/>
                <a:ext cx="2526950" cy="39299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1800" b="0" i="1" smtClean="0">
                              <a:solidFill>
                                <a:srgbClr val="E44848"/>
                              </a:solidFill>
                              <a:latin typeface="Cambria Math" panose="02040503050406030204" pitchFamily="18" charset="0"/>
                            </a:rPr>
                          </m:ctrlPr>
                        </m:sSubPr>
                        <m:e>
                          <m:r>
                            <a:rPr lang="en-GB" sz="1800" b="0" i="1" smtClean="0">
                              <a:solidFill>
                                <a:srgbClr val="E44848"/>
                              </a:solidFill>
                              <a:latin typeface="Cambria Math" panose="02040503050406030204" pitchFamily="18" charset="0"/>
                            </a:rPr>
                            <m:t>ℙ</m:t>
                          </m:r>
                        </m:e>
                        <m:sub>
                          <m:r>
                            <a:rPr lang="en-GB" sz="1800" b="0" i="1" smtClean="0">
                              <a:solidFill>
                                <a:srgbClr val="E44848"/>
                              </a:solidFill>
                              <a:latin typeface="Cambria Math" panose="02040503050406030204" pitchFamily="18" charset="0"/>
                            </a:rPr>
                            <m:t>𝑖</m:t>
                          </m:r>
                        </m:sub>
                      </m:sSub>
                      <m:sSup>
                        <m:sSupPr>
                          <m:ctrlPr>
                            <a:rPr lang="en-GB" sz="1800" b="0" i="1" smtClean="0">
                              <a:solidFill>
                                <a:srgbClr val="E44848"/>
                              </a:solidFill>
                              <a:latin typeface="Cambria Math" panose="02040503050406030204" pitchFamily="18" charset="0"/>
                            </a:rPr>
                          </m:ctrlPr>
                        </m:sSupPr>
                        <m:e>
                          <m:d>
                            <m:dPr>
                              <m:ctrlPr>
                                <a:rPr lang="en-GB" sz="1800" b="0" i="1" smtClean="0">
                                  <a:solidFill>
                                    <a:srgbClr val="E44848"/>
                                  </a:solidFill>
                                  <a:latin typeface="Cambria Math" panose="02040503050406030204" pitchFamily="18" charset="0"/>
                                </a:rPr>
                              </m:ctrlPr>
                            </m:dPr>
                            <m:e>
                              <m:r>
                                <m:rPr>
                                  <m:sty m:val="p"/>
                                </m:rPr>
                                <a:rPr lang="en-GB" sz="1800" b="0" i="0" smtClean="0">
                                  <a:solidFill>
                                    <a:srgbClr val="E44848"/>
                                  </a:solidFill>
                                  <a:latin typeface="Cambria Math" panose="02040503050406030204" pitchFamily="18" charset="0"/>
                                </a:rPr>
                                <m:t>miss</m:t>
                              </m:r>
                              <m:r>
                                <a:rPr lang="en-GB" sz="1800" b="0" i="0" smtClean="0">
                                  <a:solidFill>
                                    <a:srgbClr val="E44848"/>
                                  </a:solidFill>
                                  <a:latin typeface="Cambria Math" panose="02040503050406030204" pitchFamily="18" charset="0"/>
                                </a:rPr>
                                <m:t> </m:t>
                              </m:r>
                              <m:r>
                                <m:rPr>
                                  <m:sty m:val="p"/>
                                </m:rPr>
                                <a:rPr lang="en-GB" sz="1800" b="0" i="0" smtClean="0">
                                  <a:solidFill>
                                    <a:srgbClr val="E44848"/>
                                  </a:solidFill>
                                  <a:latin typeface="Cambria Math" panose="02040503050406030204" pitchFamily="18" charset="0"/>
                                </a:rPr>
                                <m:t>infection</m:t>
                              </m:r>
                              <m:r>
                                <a:rPr lang="en-GB" sz="1800" b="0" i="1" smtClean="0">
                                  <a:solidFill>
                                    <a:srgbClr val="E44848"/>
                                  </a:solidFill>
                                  <a:latin typeface="Cambria Math" panose="02040503050406030204" pitchFamily="18" charset="0"/>
                                </a:rPr>
                                <m:t>∣</m:t>
                              </m:r>
                              <m:r>
                                <a:rPr lang="en-GB" sz="1800" b="0" i="1" smtClean="0">
                                  <a:solidFill>
                                    <a:srgbClr val="E44848"/>
                                  </a:solidFill>
                                  <a:latin typeface="Cambria Math" panose="02040503050406030204" pitchFamily="18" charset="0"/>
                                </a:rPr>
                                <m:t>𝜃</m:t>
                              </m:r>
                            </m:e>
                          </m:d>
                        </m:e>
                        <m:sup/>
                      </m:sSup>
                    </m:oMath>
                  </m:oMathPara>
                </a14:m>
                <a:endParaRPr lang="en-GB" dirty="0">
                  <a:solidFill>
                    <a:srgbClr val="E44848"/>
                  </a:solidFill>
                </a:endParaRPr>
              </a:p>
            </p:txBody>
          </p:sp>
        </mc:Choice>
        <mc:Fallback xmlns="">
          <p:sp>
            <p:nvSpPr>
              <p:cNvPr id="12" name="TextBox 11">
                <a:extLst>
                  <a:ext uri="{FF2B5EF4-FFF2-40B4-BE49-F238E27FC236}">
                    <a16:creationId xmlns:a16="http://schemas.microsoft.com/office/drawing/2014/main" id="{D0669587-2FB3-47FF-C619-FCC19D74E199}"/>
                  </a:ext>
                </a:extLst>
              </p:cNvPr>
              <p:cNvSpPr txBox="1">
                <a:spLocks noRot="1" noChangeAspect="1" noMove="1" noResize="1" noEditPoints="1" noAdjustHandles="1" noChangeArrowheads="1" noChangeShapeType="1" noTextEdit="1"/>
              </p:cNvSpPr>
              <p:nvPr/>
            </p:nvSpPr>
            <p:spPr>
              <a:xfrm>
                <a:off x="1505415" y="2146814"/>
                <a:ext cx="2526950" cy="392993"/>
              </a:xfrm>
              <a:prstGeom prst="rect">
                <a:avLst/>
              </a:prstGeom>
              <a:blipFill>
                <a:blip r:embed="rId6"/>
                <a:stretch>
                  <a:fillRect b="-1538"/>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2461217474"/>
      </p:ext>
    </p:extLst>
  </p:cSld>
  <p:clrMapOvr>
    <a:masterClrMapping/>
  </p:clrMapOvr>
  <mc:AlternateContent xmlns:mc="http://schemas.openxmlformats.org/markup-compatibility/2006" xmlns:p14="http://schemas.microsoft.com/office/powerpoint/2010/main">
    <mc:Choice Requires="p14">
      <p:transition spd="slow" p14:dur="2000" advTm="4573"/>
    </mc:Choice>
    <mc:Fallback xmlns="">
      <p:transition spd="slow" advTm="4573"/>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403340" y="345182"/>
            <a:ext cx="11218940"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Posterior density</a:t>
            </a:r>
          </a:p>
        </p:txBody>
      </p:sp>
      <p:sp>
        <p:nvSpPr>
          <p:cNvPr id="3" name="TextBox 2">
            <a:extLst>
              <a:ext uri="{FF2B5EF4-FFF2-40B4-BE49-F238E27FC236}">
                <a16:creationId xmlns:a16="http://schemas.microsoft.com/office/drawing/2014/main" id="{1856FFF5-D430-E24E-BB7C-76D034742A42}"/>
              </a:ext>
            </a:extLst>
          </p:cNvPr>
          <p:cNvSpPr txBox="1"/>
          <p:nvPr/>
        </p:nvSpPr>
        <p:spPr>
          <a:xfrm>
            <a:off x="4888194" y="6084608"/>
            <a:ext cx="7225469" cy="600164"/>
          </a:xfrm>
          <a:prstGeom prst="rect">
            <a:avLst/>
          </a:prstGeom>
          <a:noFill/>
        </p:spPr>
        <p:txBody>
          <a:bodyPr wrap="square" rtlCol="0">
            <a:spAutoFit/>
          </a:bodyPr>
          <a:lstStyle/>
          <a:p>
            <a:pPr>
              <a:spcBef>
                <a:spcPct val="40000"/>
              </a:spcBef>
            </a:pPr>
            <a:r>
              <a:rPr kumimoji="0" lang="en-GB" sz="1100" b="0" u="none" strike="noStrike" kern="0" cap="none" spc="0" normalizeH="0" baseline="0" noProof="0" dirty="0">
                <a:ln>
                  <a:noFill/>
                </a:ln>
                <a:solidFill>
                  <a:srgbClr val="676767"/>
                </a:solidFill>
                <a:effectLst/>
                <a:uLnTx/>
                <a:uFillTx/>
                <a:latin typeface="+mj-lt"/>
                <a:ea typeface="Verdana"/>
                <a:cs typeface="Verdana"/>
                <a:sym typeface="Verdana"/>
              </a:rPr>
              <a:t>CIS data are statistical data from ONS which is Crown Copyright. The use of the ONS statistical data in this work does not imply the endorsement of the ONS in relation to the interpretation or analysis of the statistical data. This work uses research datasets which may not exactly reproduce National Statistics aggregates.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11B34A4-2746-7D9E-4D1D-71EF88AFCD20}"/>
                  </a:ext>
                </a:extLst>
              </p:cNvPr>
              <p:cNvSpPr txBox="1"/>
              <p:nvPr/>
            </p:nvSpPr>
            <p:spPr>
              <a:xfrm>
                <a:off x="548725" y="2539068"/>
                <a:ext cx="11674734" cy="11683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200" b="0" i="1" smtClean="0">
                          <a:solidFill>
                            <a:srgbClr val="626262"/>
                          </a:solidFill>
                          <a:latin typeface="Cambria Math" panose="02040503050406030204" pitchFamily="18" charset="0"/>
                        </a:rPr>
                        <m:t>ℙ</m:t>
                      </m:r>
                      <m:d>
                        <m:dPr>
                          <m:sepChr m:val="∣"/>
                          <m:ctrlPr>
                            <a:rPr lang="en-GB" sz="2200" b="0" i="1" smtClean="0">
                              <a:solidFill>
                                <a:srgbClr val="626262"/>
                              </a:solidFill>
                              <a:latin typeface="Cambria Math" panose="02040503050406030204" pitchFamily="18" charset="0"/>
                            </a:rPr>
                          </m:ctrlPr>
                        </m:dPr>
                        <m:e>
                          <m:r>
                            <a:rPr lang="en-GB" sz="2200" b="0" i="1" smtClean="0">
                              <a:solidFill>
                                <a:srgbClr val="626262"/>
                              </a:solidFill>
                              <a:latin typeface="Cambria Math" panose="02040503050406030204" pitchFamily="18" charset="0"/>
                            </a:rPr>
                            <m:t>𝜃</m:t>
                          </m:r>
                        </m:e>
                        <m:e>
                          <m:r>
                            <m:rPr>
                              <m:sty m:val="p"/>
                            </m:rPr>
                            <a:rPr lang="en-GB" sz="2200" b="0" i="0" smtClean="0">
                              <a:solidFill>
                                <a:srgbClr val="626262"/>
                              </a:solidFill>
                              <a:latin typeface="Cambria Math" panose="02040503050406030204" pitchFamily="18" charset="0"/>
                            </a:rPr>
                            <m:t>data</m:t>
                          </m:r>
                        </m:e>
                      </m:d>
                      <m:r>
                        <a:rPr lang="en-GB" sz="2200" b="0" i="1" smtClean="0">
                          <a:solidFill>
                            <a:srgbClr val="626262"/>
                          </a:solidFill>
                          <a:latin typeface="Cambria Math" panose="02040503050406030204" pitchFamily="18" charset="0"/>
                        </a:rPr>
                        <m:t>∝</m:t>
                      </m:r>
                      <m:r>
                        <a:rPr lang="en-GB" sz="2200" b="0" i="1" smtClean="0">
                          <a:solidFill>
                            <a:srgbClr val="626262"/>
                          </a:solidFill>
                          <a:latin typeface="Cambria Math" panose="02040503050406030204" pitchFamily="18" charset="0"/>
                        </a:rPr>
                        <m:t>𝑝</m:t>
                      </m:r>
                      <m:d>
                        <m:dPr>
                          <m:ctrlPr>
                            <a:rPr lang="en-GB" sz="2200" b="0" i="1" smtClean="0">
                              <a:solidFill>
                                <a:srgbClr val="626262"/>
                              </a:solidFill>
                              <a:latin typeface="Cambria Math" panose="02040503050406030204" pitchFamily="18" charset="0"/>
                            </a:rPr>
                          </m:ctrlPr>
                        </m:dPr>
                        <m:e>
                          <m:r>
                            <a:rPr lang="en-GB" sz="2200" b="0" i="1" smtClean="0">
                              <a:solidFill>
                                <a:srgbClr val="626262"/>
                              </a:solidFill>
                              <a:latin typeface="Cambria Math" panose="02040503050406030204" pitchFamily="18" charset="0"/>
                            </a:rPr>
                            <m:t>𝜃</m:t>
                          </m:r>
                        </m:e>
                      </m:d>
                      <m:nary>
                        <m:naryPr>
                          <m:chr m:val="∏"/>
                          <m:ctrlPr>
                            <a:rPr lang="en-GB" sz="2200" b="0" i="1" smtClean="0">
                              <a:solidFill>
                                <a:srgbClr val="626262"/>
                              </a:solidFill>
                              <a:latin typeface="Cambria Math" panose="02040503050406030204" pitchFamily="18" charset="0"/>
                            </a:rPr>
                          </m:ctrlPr>
                        </m:naryPr>
                        <m:sub>
                          <m:r>
                            <a:rPr lang="en-GB" sz="2200" b="0" i="1" smtClean="0">
                              <a:solidFill>
                                <a:srgbClr val="626262"/>
                              </a:solidFill>
                              <a:latin typeface="Cambria Math" panose="02040503050406030204" pitchFamily="18" charset="0"/>
                            </a:rPr>
                            <m:t>𝑖</m:t>
                          </m:r>
                          <m:r>
                            <a:rPr lang="en-GB" sz="2200" b="0" i="1" smtClean="0">
                              <a:solidFill>
                                <a:srgbClr val="626262"/>
                              </a:solidFill>
                              <a:latin typeface="Cambria Math" panose="02040503050406030204" pitchFamily="18" charset="0"/>
                            </a:rPr>
                            <m:t>=1</m:t>
                          </m:r>
                        </m:sub>
                        <m:sup>
                          <m:r>
                            <a:rPr lang="en-GB" sz="2200" b="0" i="1" smtClean="0">
                              <a:solidFill>
                                <a:srgbClr val="626262"/>
                              </a:solidFill>
                              <a:latin typeface="Cambria Math" panose="02040503050406030204" pitchFamily="18" charset="0"/>
                            </a:rPr>
                            <m:t>𝑛</m:t>
                          </m:r>
                        </m:sup>
                        <m:e>
                          <m:d>
                            <m:dPr>
                              <m:begChr m:val="["/>
                              <m:endChr m:val="]"/>
                              <m:ctrlPr>
                                <a:rPr lang="en-GB" sz="2200" b="0" i="1" smtClean="0">
                                  <a:solidFill>
                                    <a:srgbClr val="626262"/>
                                  </a:solidFill>
                                  <a:latin typeface="Cambria Math" panose="02040503050406030204" pitchFamily="18" charset="0"/>
                                </a:rPr>
                              </m:ctrlPr>
                            </m:dPr>
                            <m:e>
                              <m:sSub>
                                <m:sSubPr>
                                  <m:ctrlPr>
                                    <a:rPr lang="en-GB" sz="2200" i="1" smtClean="0">
                                      <a:solidFill>
                                        <a:srgbClr val="AC39F3"/>
                                      </a:solidFill>
                                      <a:latin typeface="Cambria Math" panose="02040503050406030204" pitchFamily="18" charset="0"/>
                                    </a:rPr>
                                  </m:ctrlPr>
                                </m:sSubPr>
                                <m:e>
                                  <m:r>
                                    <a:rPr lang="en-GB" sz="2200" i="1">
                                      <a:solidFill>
                                        <a:srgbClr val="AC39F3"/>
                                      </a:solidFill>
                                      <a:latin typeface="Cambria Math" panose="02040503050406030204" pitchFamily="18" charset="0"/>
                                    </a:rPr>
                                    <m:t>ℙ</m:t>
                                  </m:r>
                                </m:e>
                                <m:sub>
                                  <m:r>
                                    <a:rPr lang="en-GB" sz="2200" b="0" i="1" smtClean="0">
                                      <a:solidFill>
                                        <a:srgbClr val="AC39F3"/>
                                      </a:solidFill>
                                      <a:latin typeface="Cambria Math" panose="02040503050406030204" pitchFamily="18" charset="0"/>
                                    </a:rPr>
                                    <m:t>𝑖</m:t>
                                  </m:r>
                                </m:sub>
                              </m:sSub>
                              <m:d>
                                <m:dPr>
                                  <m:ctrlPr>
                                    <a:rPr lang="en-GB" sz="2200" i="1">
                                      <a:solidFill>
                                        <a:srgbClr val="AC39F3"/>
                                      </a:solidFill>
                                      <a:latin typeface="Cambria Math" panose="02040503050406030204" pitchFamily="18" charset="0"/>
                                    </a:rPr>
                                  </m:ctrlPr>
                                </m:dPr>
                                <m:e>
                                  <m:r>
                                    <m:rPr>
                                      <m:sty m:val="p"/>
                                    </m:rPr>
                                    <a:rPr lang="en-GB" sz="2200">
                                      <a:solidFill>
                                        <a:srgbClr val="AC39F3"/>
                                      </a:solidFill>
                                      <a:latin typeface="Cambria Math" panose="02040503050406030204" pitchFamily="18" charset="0"/>
                                    </a:rPr>
                                    <m:t>observed</m:t>
                                  </m:r>
                                  <m:r>
                                    <a:rPr lang="en-GB" sz="2200">
                                      <a:solidFill>
                                        <a:srgbClr val="AC39F3"/>
                                      </a:solidFill>
                                      <a:latin typeface="Cambria Math" panose="02040503050406030204" pitchFamily="18" charset="0"/>
                                    </a:rPr>
                                    <m:t> </m:t>
                                  </m:r>
                                  <m:r>
                                    <m:rPr>
                                      <m:sty m:val="p"/>
                                    </m:rPr>
                                    <a:rPr lang="en-GB" sz="2200">
                                      <a:solidFill>
                                        <a:srgbClr val="AC39F3"/>
                                      </a:solidFill>
                                      <a:latin typeface="Cambria Math" panose="02040503050406030204" pitchFamily="18" charset="0"/>
                                    </a:rPr>
                                    <m:t>infection</m:t>
                                  </m:r>
                                  <m:r>
                                    <a:rPr lang="en-GB" sz="2200" b="0" i="1" smtClean="0">
                                      <a:solidFill>
                                        <a:srgbClr val="AC39F3"/>
                                      </a:solidFill>
                                      <a:latin typeface="Cambria Math" panose="02040503050406030204" pitchFamily="18" charset="0"/>
                                    </a:rPr>
                                    <m:t>∣</m:t>
                                  </m:r>
                                  <m:r>
                                    <a:rPr lang="en-GB" sz="2200" b="0" i="1" smtClean="0">
                                      <a:solidFill>
                                        <a:srgbClr val="AC39F3"/>
                                      </a:solidFill>
                                      <a:latin typeface="Cambria Math" panose="02040503050406030204" pitchFamily="18" charset="0"/>
                                    </a:rPr>
                                    <m:t>𝜃</m:t>
                                  </m:r>
                                </m:e>
                              </m:d>
                              <m:nary>
                                <m:naryPr>
                                  <m:chr m:val="∑"/>
                                  <m:ctrlPr>
                                    <a:rPr lang="en-GB" sz="2200" i="1">
                                      <a:solidFill>
                                        <a:srgbClr val="626262"/>
                                      </a:solidFill>
                                      <a:latin typeface="Cambria Math" panose="02040503050406030204" pitchFamily="18" charset="0"/>
                                    </a:rPr>
                                  </m:ctrlPr>
                                </m:naryPr>
                                <m:sub>
                                  <m:sSub>
                                    <m:sSubPr>
                                      <m:ctrlPr>
                                        <a:rPr lang="en-GB" sz="2200" i="1">
                                          <a:solidFill>
                                            <a:srgbClr val="626262"/>
                                          </a:solidFill>
                                          <a:latin typeface="Cambria Math" panose="02040503050406030204" pitchFamily="18" charset="0"/>
                                        </a:rPr>
                                      </m:ctrlPr>
                                    </m:sSubPr>
                                    <m:e>
                                      <m:r>
                                        <m:rPr>
                                          <m:brk m:alnAt="23"/>
                                        </m:rPr>
                                        <a:rPr lang="en-GB" sz="2200" i="1">
                                          <a:solidFill>
                                            <a:srgbClr val="626262"/>
                                          </a:solidFill>
                                          <a:latin typeface="Cambria Math" panose="02040503050406030204" pitchFamily="18" charset="0"/>
                                        </a:rPr>
                                        <m:t>𝑛</m:t>
                                      </m:r>
                                    </m:e>
                                    <m:sub>
                                      <m:r>
                                        <m:rPr>
                                          <m:sty m:val="p"/>
                                          <m:brk m:alnAt="23"/>
                                        </m:rPr>
                                        <a:rPr lang="en-GB" sz="2200">
                                          <a:solidFill>
                                            <a:srgbClr val="626262"/>
                                          </a:solidFill>
                                          <a:latin typeface="Cambria Math" panose="02040503050406030204" pitchFamily="18" charset="0"/>
                                        </a:rPr>
                                        <m:t>m</m:t>
                                      </m:r>
                                      <m:r>
                                        <m:rPr>
                                          <m:sty m:val="p"/>
                                        </m:rPr>
                                        <a:rPr lang="en-GB" sz="2200">
                                          <a:solidFill>
                                            <a:srgbClr val="626262"/>
                                          </a:solidFill>
                                          <a:latin typeface="Cambria Math" panose="02040503050406030204" pitchFamily="18" charset="0"/>
                                        </a:rPr>
                                        <m:t>iss</m:t>
                                      </m:r>
                                    </m:sub>
                                  </m:sSub>
                                  <m:r>
                                    <m:rPr>
                                      <m:brk m:alnAt="23"/>
                                    </m:rPr>
                                    <a:rPr lang="en-GB" sz="2200" i="1">
                                      <a:solidFill>
                                        <a:srgbClr val="626262"/>
                                      </a:solidFill>
                                      <a:latin typeface="Cambria Math" panose="02040503050406030204" pitchFamily="18" charset="0"/>
                                    </a:rPr>
                                    <m:t>=</m:t>
                                  </m:r>
                                  <m:r>
                                    <a:rPr lang="en-GB" sz="2200" i="1">
                                      <a:solidFill>
                                        <a:srgbClr val="626262"/>
                                      </a:solidFill>
                                      <a:latin typeface="Cambria Math" panose="02040503050406030204" pitchFamily="18" charset="0"/>
                                    </a:rPr>
                                    <m:t>0</m:t>
                                  </m:r>
                                </m:sub>
                                <m:sup>
                                  <m:r>
                                    <a:rPr lang="en-GB" sz="2200" i="1">
                                      <a:solidFill>
                                        <a:srgbClr val="626262"/>
                                      </a:solidFill>
                                      <a:latin typeface="Cambria Math" panose="02040503050406030204" pitchFamily="18" charset="0"/>
                                    </a:rPr>
                                    <m:t>∞</m:t>
                                  </m:r>
                                </m:sup>
                                <m:e>
                                  <m:sSub>
                                    <m:sSubPr>
                                      <m:ctrlPr>
                                        <a:rPr lang="en-GB" sz="2200" i="1" smtClean="0">
                                          <a:solidFill>
                                            <a:srgbClr val="E44848"/>
                                          </a:solidFill>
                                          <a:latin typeface="Cambria Math" panose="02040503050406030204" pitchFamily="18" charset="0"/>
                                        </a:rPr>
                                      </m:ctrlPr>
                                    </m:sSubPr>
                                    <m:e>
                                      <m:r>
                                        <a:rPr lang="en-GB" sz="2200" i="1">
                                          <a:solidFill>
                                            <a:srgbClr val="E44848"/>
                                          </a:solidFill>
                                          <a:latin typeface="Cambria Math" panose="02040503050406030204" pitchFamily="18" charset="0"/>
                                        </a:rPr>
                                        <m:t>ℙ</m:t>
                                      </m:r>
                                    </m:e>
                                    <m:sub>
                                      <m:r>
                                        <a:rPr lang="en-GB" sz="2200" b="0" i="1" smtClean="0">
                                          <a:solidFill>
                                            <a:srgbClr val="E44848"/>
                                          </a:solidFill>
                                          <a:latin typeface="Cambria Math" panose="02040503050406030204" pitchFamily="18" charset="0"/>
                                        </a:rPr>
                                        <m:t>𝑖</m:t>
                                      </m:r>
                                    </m:sub>
                                  </m:sSub>
                                  <m:sSup>
                                    <m:sSupPr>
                                      <m:ctrlPr>
                                        <a:rPr lang="en-GB" sz="2200" i="1">
                                          <a:solidFill>
                                            <a:srgbClr val="E44848"/>
                                          </a:solidFill>
                                          <a:latin typeface="Cambria Math" panose="02040503050406030204" pitchFamily="18" charset="0"/>
                                        </a:rPr>
                                      </m:ctrlPr>
                                    </m:sSupPr>
                                    <m:e>
                                      <m:d>
                                        <m:dPr>
                                          <m:ctrlPr>
                                            <a:rPr lang="en-GB" sz="2200" i="1">
                                              <a:solidFill>
                                                <a:srgbClr val="E44848"/>
                                              </a:solidFill>
                                              <a:latin typeface="Cambria Math" panose="02040503050406030204" pitchFamily="18" charset="0"/>
                                            </a:rPr>
                                          </m:ctrlPr>
                                        </m:dPr>
                                        <m:e>
                                          <m:r>
                                            <m:rPr>
                                              <m:sty m:val="p"/>
                                            </m:rPr>
                                            <a:rPr lang="en-GB" sz="2200">
                                              <a:solidFill>
                                                <a:srgbClr val="E44848"/>
                                              </a:solidFill>
                                              <a:latin typeface="Cambria Math" panose="02040503050406030204" pitchFamily="18" charset="0"/>
                                            </a:rPr>
                                            <m:t>miss</m:t>
                                          </m:r>
                                          <m:r>
                                            <a:rPr lang="en-GB" sz="2200">
                                              <a:solidFill>
                                                <a:srgbClr val="E44848"/>
                                              </a:solidFill>
                                              <a:latin typeface="Cambria Math" panose="02040503050406030204" pitchFamily="18" charset="0"/>
                                            </a:rPr>
                                            <m:t> </m:t>
                                          </m:r>
                                          <m:r>
                                            <m:rPr>
                                              <m:sty m:val="p"/>
                                            </m:rPr>
                                            <a:rPr lang="en-GB" sz="2200">
                                              <a:solidFill>
                                                <a:srgbClr val="E44848"/>
                                              </a:solidFill>
                                              <a:latin typeface="Cambria Math" panose="02040503050406030204" pitchFamily="18" charset="0"/>
                                            </a:rPr>
                                            <m:t>infection</m:t>
                                          </m:r>
                                          <m:r>
                                            <a:rPr lang="en-GB" sz="2200" b="0" i="1" smtClean="0">
                                              <a:solidFill>
                                                <a:srgbClr val="E44848"/>
                                              </a:solidFill>
                                              <a:latin typeface="Cambria Math" panose="02040503050406030204" pitchFamily="18" charset="0"/>
                                            </a:rPr>
                                            <m:t>∣</m:t>
                                          </m:r>
                                          <m:r>
                                            <a:rPr lang="en-GB" sz="2200" b="0" i="1" smtClean="0">
                                              <a:solidFill>
                                                <a:srgbClr val="E44848"/>
                                              </a:solidFill>
                                              <a:latin typeface="Cambria Math" panose="02040503050406030204" pitchFamily="18" charset="0"/>
                                            </a:rPr>
                                            <m:t>𝜃</m:t>
                                          </m:r>
                                        </m:e>
                                      </m:d>
                                    </m:e>
                                    <m:sup>
                                      <m:sSub>
                                        <m:sSubPr>
                                          <m:ctrlPr>
                                            <a:rPr lang="en-GB" sz="2200" i="1">
                                              <a:solidFill>
                                                <a:srgbClr val="E44848"/>
                                              </a:solidFill>
                                              <a:latin typeface="Cambria Math" panose="02040503050406030204" pitchFamily="18" charset="0"/>
                                            </a:rPr>
                                          </m:ctrlPr>
                                        </m:sSubPr>
                                        <m:e>
                                          <m:r>
                                            <a:rPr lang="en-GB" sz="2200" i="1">
                                              <a:solidFill>
                                                <a:srgbClr val="E44848"/>
                                              </a:solidFill>
                                              <a:latin typeface="Cambria Math" panose="02040503050406030204" pitchFamily="18" charset="0"/>
                                            </a:rPr>
                                            <m:t>𝑛</m:t>
                                          </m:r>
                                        </m:e>
                                        <m:sub>
                                          <m:r>
                                            <m:rPr>
                                              <m:sty m:val="p"/>
                                            </m:rPr>
                                            <a:rPr lang="en-GB" sz="2200">
                                              <a:solidFill>
                                                <a:srgbClr val="E44848"/>
                                              </a:solidFill>
                                              <a:latin typeface="Cambria Math" panose="02040503050406030204" pitchFamily="18" charset="0"/>
                                            </a:rPr>
                                            <m:t>miss</m:t>
                                          </m:r>
                                        </m:sub>
                                      </m:sSub>
                                    </m:sup>
                                  </m:sSup>
                                  <m:r>
                                    <a:rPr lang="en-GB" sz="2200" i="1">
                                      <a:solidFill>
                                        <a:srgbClr val="626262"/>
                                      </a:solidFill>
                                      <a:latin typeface="Cambria Math" panose="02040503050406030204" pitchFamily="18" charset="0"/>
                                    </a:rPr>
                                    <m:t>𝑝</m:t>
                                  </m:r>
                                  <m:d>
                                    <m:dPr>
                                      <m:ctrlPr>
                                        <a:rPr lang="en-GB" sz="2200" i="1">
                                          <a:solidFill>
                                            <a:srgbClr val="626262"/>
                                          </a:solidFill>
                                          <a:latin typeface="Cambria Math" panose="02040503050406030204" pitchFamily="18" charset="0"/>
                                        </a:rPr>
                                      </m:ctrlPr>
                                    </m:dPr>
                                    <m:e>
                                      <m:sSub>
                                        <m:sSubPr>
                                          <m:ctrlPr>
                                            <a:rPr lang="en-GB" sz="2200" i="1">
                                              <a:solidFill>
                                                <a:srgbClr val="626262"/>
                                              </a:solidFill>
                                              <a:latin typeface="Cambria Math" panose="02040503050406030204" pitchFamily="18" charset="0"/>
                                            </a:rPr>
                                          </m:ctrlPr>
                                        </m:sSubPr>
                                        <m:e>
                                          <m:r>
                                            <a:rPr lang="en-GB" sz="2200" i="1">
                                              <a:solidFill>
                                                <a:srgbClr val="626262"/>
                                              </a:solidFill>
                                              <a:latin typeface="Cambria Math" panose="02040503050406030204" pitchFamily="18" charset="0"/>
                                            </a:rPr>
                                            <m:t>𝑛</m:t>
                                          </m:r>
                                        </m:e>
                                        <m:sub>
                                          <m:r>
                                            <m:rPr>
                                              <m:sty m:val="p"/>
                                            </m:rPr>
                                            <a:rPr lang="en-GB" sz="2200">
                                              <a:solidFill>
                                                <a:srgbClr val="626262"/>
                                              </a:solidFill>
                                              <a:latin typeface="Cambria Math" panose="02040503050406030204" pitchFamily="18" charset="0"/>
                                            </a:rPr>
                                            <m:t>miss</m:t>
                                          </m:r>
                                        </m:sub>
                                      </m:sSub>
                                    </m:e>
                                  </m:d>
                                </m:e>
                              </m:nary>
                            </m:e>
                          </m:d>
                        </m:e>
                      </m:nary>
                    </m:oMath>
                  </m:oMathPara>
                </a14:m>
                <a:endParaRPr lang="en-GB" sz="2200" dirty="0">
                  <a:solidFill>
                    <a:srgbClr val="626262"/>
                  </a:solidFill>
                </a:endParaRPr>
              </a:p>
            </p:txBody>
          </p:sp>
        </mc:Choice>
        <mc:Fallback xmlns="">
          <p:sp>
            <p:nvSpPr>
              <p:cNvPr id="2" name="TextBox 1">
                <a:extLst>
                  <a:ext uri="{FF2B5EF4-FFF2-40B4-BE49-F238E27FC236}">
                    <a16:creationId xmlns:a16="http://schemas.microsoft.com/office/drawing/2014/main" id="{F11B34A4-2746-7D9E-4D1D-71EF88AFCD20}"/>
                  </a:ext>
                </a:extLst>
              </p:cNvPr>
              <p:cNvSpPr txBox="1">
                <a:spLocks noRot="1" noChangeAspect="1" noMove="1" noResize="1" noEditPoints="1" noAdjustHandles="1" noChangeArrowheads="1" noChangeShapeType="1" noTextEdit="1"/>
              </p:cNvSpPr>
              <p:nvPr/>
            </p:nvSpPr>
            <p:spPr>
              <a:xfrm>
                <a:off x="548725" y="2539068"/>
                <a:ext cx="11674734" cy="1168397"/>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791433077"/>
      </p:ext>
    </p:extLst>
  </p:cSld>
  <p:clrMapOvr>
    <a:masterClrMapping/>
  </p:clrMapOvr>
  <mc:AlternateContent xmlns:mc="http://schemas.openxmlformats.org/markup-compatibility/2006" xmlns:p14="http://schemas.microsoft.com/office/powerpoint/2010/main">
    <mc:Choice Requires="p14">
      <p:transition spd="slow" p14:dur="2000" advTm="44478"/>
    </mc:Choice>
    <mc:Fallback xmlns="">
      <p:transition spd="slow" advTm="44478"/>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403340" y="345182"/>
            <a:ext cx="11218940"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False negatives</a:t>
            </a:r>
          </a:p>
        </p:txBody>
      </p:sp>
      <p:sp>
        <p:nvSpPr>
          <p:cNvPr id="3" name="TextBox 2">
            <a:extLst>
              <a:ext uri="{FF2B5EF4-FFF2-40B4-BE49-F238E27FC236}">
                <a16:creationId xmlns:a16="http://schemas.microsoft.com/office/drawing/2014/main" id="{1856FFF5-D430-E24E-BB7C-76D034742A42}"/>
              </a:ext>
            </a:extLst>
          </p:cNvPr>
          <p:cNvSpPr txBox="1"/>
          <p:nvPr/>
        </p:nvSpPr>
        <p:spPr>
          <a:xfrm>
            <a:off x="4888194" y="6084608"/>
            <a:ext cx="7225469" cy="600164"/>
          </a:xfrm>
          <a:prstGeom prst="rect">
            <a:avLst/>
          </a:prstGeom>
          <a:noFill/>
        </p:spPr>
        <p:txBody>
          <a:bodyPr wrap="square" rtlCol="0">
            <a:spAutoFit/>
          </a:bodyPr>
          <a:lstStyle/>
          <a:p>
            <a:pPr>
              <a:spcBef>
                <a:spcPct val="40000"/>
              </a:spcBef>
            </a:pPr>
            <a:r>
              <a:rPr kumimoji="0" lang="en-GB" sz="1100" b="0" u="none" strike="noStrike" kern="0" cap="none" spc="0" normalizeH="0" baseline="0" noProof="0" dirty="0">
                <a:ln>
                  <a:noFill/>
                </a:ln>
                <a:solidFill>
                  <a:srgbClr val="676767"/>
                </a:solidFill>
                <a:effectLst/>
                <a:uLnTx/>
                <a:uFillTx/>
                <a:latin typeface="+mj-lt"/>
                <a:ea typeface="Verdana"/>
                <a:cs typeface="Verdana"/>
                <a:sym typeface="Verdana"/>
              </a:rPr>
              <a:t>CIS data are statistical data from ONS which is Crown Copyright. The use of the ONS statistical data in this work does not imply the endorsement of the ONS in relation to the interpretation or analysis of the statistical data. This work uses research datasets which may not exactly reproduce National Statistics aggregates.</a:t>
            </a:r>
          </a:p>
        </p:txBody>
      </p:sp>
      <p:pic>
        <p:nvPicPr>
          <p:cNvPr id="2" name="Picture 1" descr="A screenshot of a video game&#10;&#10;Description automatically generated">
            <a:extLst>
              <a:ext uri="{FF2B5EF4-FFF2-40B4-BE49-F238E27FC236}">
                <a16:creationId xmlns:a16="http://schemas.microsoft.com/office/drawing/2014/main" id="{E5984B5C-B185-4772-620B-EB388DFAC034}"/>
              </a:ext>
            </a:extLst>
          </p:cNvPr>
          <p:cNvPicPr>
            <a:picLocks noChangeAspect="1"/>
          </p:cNvPicPr>
          <p:nvPr/>
        </p:nvPicPr>
        <p:blipFill>
          <a:blip r:embed="rId4"/>
          <a:stretch>
            <a:fillRect/>
          </a:stretch>
        </p:blipFill>
        <p:spPr>
          <a:xfrm>
            <a:off x="601511" y="1757788"/>
            <a:ext cx="8864606" cy="2216152"/>
          </a:xfrm>
          <a:prstGeom prst="rect">
            <a:avLst/>
          </a:prstGeom>
        </p:spPr>
      </p:pic>
      <p:sp>
        <p:nvSpPr>
          <p:cNvPr id="10" name="TextBox 9">
            <a:extLst>
              <a:ext uri="{FF2B5EF4-FFF2-40B4-BE49-F238E27FC236}">
                <a16:creationId xmlns:a16="http://schemas.microsoft.com/office/drawing/2014/main" id="{D0853F18-2FA5-96F5-BA46-B8DC9A8E8375}"/>
              </a:ext>
            </a:extLst>
          </p:cNvPr>
          <p:cNvSpPr txBox="1"/>
          <p:nvPr/>
        </p:nvSpPr>
        <p:spPr>
          <a:xfrm>
            <a:off x="7412187" y="2507374"/>
            <a:ext cx="441146" cy="646331"/>
          </a:xfrm>
          <a:prstGeom prst="rect">
            <a:avLst/>
          </a:prstGeom>
          <a:noFill/>
        </p:spPr>
        <p:txBody>
          <a:bodyPr wrap="none" rtlCol="0">
            <a:spAutoFit/>
          </a:bodyPr>
          <a:lstStyle/>
          <a:p>
            <a:r>
              <a:rPr lang="en-GB" sz="3600" dirty="0"/>
              <a:t>?</a:t>
            </a:r>
          </a:p>
        </p:txBody>
      </p:sp>
      <p:pic>
        <p:nvPicPr>
          <p:cNvPr id="5" name="Picture 4">
            <a:extLst>
              <a:ext uri="{FF2B5EF4-FFF2-40B4-BE49-F238E27FC236}">
                <a16:creationId xmlns:a16="http://schemas.microsoft.com/office/drawing/2014/main" id="{707AAF17-7A54-68AF-DE5C-F6559D167EEB}"/>
              </a:ext>
            </a:extLst>
          </p:cNvPr>
          <p:cNvPicPr>
            <a:picLocks noChangeAspect="1"/>
          </p:cNvPicPr>
          <p:nvPr/>
        </p:nvPicPr>
        <p:blipFill>
          <a:blip r:embed="rId5"/>
          <a:stretch>
            <a:fillRect/>
          </a:stretch>
        </p:blipFill>
        <p:spPr>
          <a:xfrm>
            <a:off x="6985042" y="1826209"/>
            <a:ext cx="912441" cy="684331"/>
          </a:xfrm>
          <a:prstGeom prst="rect">
            <a:avLst/>
          </a:prstGeom>
        </p:spPr>
      </p:pic>
    </p:spTree>
    <p:custDataLst>
      <p:tags r:id="rId1"/>
    </p:custDataLst>
    <p:extLst>
      <p:ext uri="{BB962C8B-B14F-4D97-AF65-F5344CB8AC3E}">
        <p14:creationId xmlns:p14="http://schemas.microsoft.com/office/powerpoint/2010/main" val="3697314593"/>
      </p:ext>
    </p:extLst>
  </p:cSld>
  <p:clrMapOvr>
    <a:masterClrMapping/>
  </p:clrMapOvr>
  <mc:AlternateContent xmlns:mc="http://schemas.openxmlformats.org/markup-compatibility/2006" xmlns:p14="http://schemas.microsoft.com/office/powerpoint/2010/main">
    <mc:Choice Requires="p14">
      <p:transition spd="slow" p14:dur="2000" advTm="1366"/>
    </mc:Choice>
    <mc:Fallback xmlns="">
      <p:transition spd="slow" advTm="13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403340" y="345182"/>
            <a:ext cx="11218940"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Results</a:t>
            </a:r>
          </a:p>
        </p:txBody>
      </p:sp>
      <p:sp>
        <p:nvSpPr>
          <p:cNvPr id="3" name="TextBox 2">
            <a:extLst>
              <a:ext uri="{FF2B5EF4-FFF2-40B4-BE49-F238E27FC236}">
                <a16:creationId xmlns:a16="http://schemas.microsoft.com/office/drawing/2014/main" id="{1856FFF5-D430-E24E-BB7C-76D034742A42}"/>
              </a:ext>
            </a:extLst>
          </p:cNvPr>
          <p:cNvSpPr txBox="1"/>
          <p:nvPr/>
        </p:nvSpPr>
        <p:spPr>
          <a:xfrm>
            <a:off x="4888194" y="6084608"/>
            <a:ext cx="7225469" cy="600164"/>
          </a:xfrm>
          <a:prstGeom prst="rect">
            <a:avLst/>
          </a:prstGeom>
          <a:noFill/>
        </p:spPr>
        <p:txBody>
          <a:bodyPr wrap="square" rtlCol="0">
            <a:spAutoFit/>
          </a:bodyPr>
          <a:lstStyle/>
          <a:p>
            <a:pPr>
              <a:spcBef>
                <a:spcPct val="40000"/>
              </a:spcBef>
            </a:pPr>
            <a:r>
              <a:rPr kumimoji="0" lang="en-GB" sz="1100" b="0" u="none" strike="noStrike" kern="0" cap="none" spc="0" normalizeH="0" baseline="0" noProof="0" dirty="0">
                <a:ln>
                  <a:noFill/>
                </a:ln>
                <a:solidFill>
                  <a:srgbClr val="676767"/>
                </a:solidFill>
                <a:effectLst/>
                <a:uLnTx/>
                <a:uFillTx/>
                <a:latin typeface="+mj-lt"/>
                <a:ea typeface="Verdana"/>
                <a:cs typeface="Verdana"/>
                <a:sym typeface="Verdana"/>
              </a:rPr>
              <a:t>CIS data are statistical data from ONS which is Crown Copyright. The use of the ONS statistical data in this work does not imply the endorsement of the ONS in relation to the interpretation or analysis of the statistical data. This work uses research datasets which may not exactly reproduce National Statistics aggregates.</a:t>
            </a:r>
          </a:p>
        </p:txBody>
      </p:sp>
      <p:pic>
        <p:nvPicPr>
          <p:cNvPr id="4" name="Picture 3" descr="A graph with lines and numbers&#10;&#10;Description automatically generated">
            <a:extLst>
              <a:ext uri="{FF2B5EF4-FFF2-40B4-BE49-F238E27FC236}">
                <a16:creationId xmlns:a16="http://schemas.microsoft.com/office/drawing/2014/main" id="{04D89C41-89E2-6005-98CE-3F1557F77F6F}"/>
              </a:ext>
            </a:extLst>
          </p:cNvPr>
          <p:cNvPicPr>
            <a:picLocks noChangeAspect="1"/>
          </p:cNvPicPr>
          <p:nvPr/>
        </p:nvPicPr>
        <p:blipFill>
          <a:blip r:embed="rId4"/>
          <a:stretch>
            <a:fillRect/>
          </a:stretch>
        </p:blipFill>
        <p:spPr>
          <a:xfrm>
            <a:off x="3392571" y="1449819"/>
            <a:ext cx="4779123" cy="4299592"/>
          </a:xfrm>
          <a:prstGeom prst="rect">
            <a:avLst/>
          </a:prstGeom>
        </p:spPr>
      </p:pic>
      <p:sp>
        <p:nvSpPr>
          <p:cNvPr id="2" name="TextBox 1">
            <a:extLst>
              <a:ext uri="{FF2B5EF4-FFF2-40B4-BE49-F238E27FC236}">
                <a16:creationId xmlns:a16="http://schemas.microsoft.com/office/drawing/2014/main" id="{0780F731-4E51-553F-603B-BB06F4DAC0DC}"/>
              </a:ext>
            </a:extLst>
          </p:cNvPr>
          <p:cNvSpPr txBox="1"/>
          <p:nvPr/>
        </p:nvSpPr>
        <p:spPr>
          <a:xfrm>
            <a:off x="6579220" y="1996068"/>
            <a:ext cx="4549697" cy="1323439"/>
          </a:xfrm>
          <a:prstGeom prst="rect">
            <a:avLst/>
          </a:prstGeom>
          <a:noFill/>
        </p:spPr>
        <p:txBody>
          <a:bodyPr wrap="square" rtlCol="0">
            <a:spAutoFit/>
          </a:bodyPr>
          <a:lstStyle/>
          <a:p>
            <a:r>
              <a:rPr lang="en-GB" sz="4000" dirty="0"/>
              <a:t>Forced high levels of smoothing</a:t>
            </a:r>
          </a:p>
        </p:txBody>
      </p:sp>
    </p:spTree>
    <p:custDataLst>
      <p:tags r:id="rId1"/>
    </p:custDataLst>
    <p:extLst>
      <p:ext uri="{BB962C8B-B14F-4D97-AF65-F5344CB8AC3E}">
        <p14:creationId xmlns:p14="http://schemas.microsoft.com/office/powerpoint/2010/main" val="496200011"/>
      </p:ext>
    </p:extLst>
  </p:cSld>
  <p:clrMapOvr>
    <a:masterClrMapping/>
  </p:clrMapOvr>
  <mc:AlternateContent xmlns:mc="http://schemas.openxmlformats.org/markup-compatibility/2006" xmlns:p14="http://schemas.microsoft.com/office/powerpoint/2010/main">
    <mc:Choice Requires="p14">
      <p:transition spd="slow" p14:dur="2000" advTm="42984"/>
    </mc:Choice>
    <mc:Fallback xmlns="">
      <p:transition spd="slow" advTm="429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97BFE5A-7C82-E244-83C3-A634D5C30E22}"/>
                  </a:ext>
                </a:extLst>
              </p:cNvPr>
              <p:cNvSpPr/>
              <p:nvPr/>
            </p:nvSpPr>
            <p:spPr>
              <a:xfrm>
                <a:off x="416314" y="1387942"/>
                <a:ext cx="11418931" cy="2101473"/>
              </a:xfrm>
              <a:prstGeom prst="rect">
                <a:avLst/>
              </a:prstGeom>
            </p:spPr>
            <p:txBody>
              <a:bodyPr wrap="square">
                <a:spAutoFit/>
              </a:bodyPr>
              <a:lstStyle/>
              <a:p>
                <a:pPr marL="457200" indent="-457200">
                  <a:spcBef>
                    <a:spcPct val="40000"/>
                  </a:spcBef>
                  <a:buFont typeface="Arial" panose="020B0604020202020204" pitchFamily="34" charset="0"/>
                  <a:buChar char="•"/>
                </a:pPr>
                <a:r>
                  <a:rPr lang="en-US" altLang="en-US" sz="2400" dirty="0">
                    <a:solidFill>
                      <a:srgbClr val="626262"/>
                    </a:solidFill>
                  </a:rPr>
                  <a:t>Approximate ATACCC hazard</a:t>
                </a:r>
                <a:r>
                  <a:rPr lang="en-GB" altLang="en-US" sz="2400" dirty="0">
                    <a:solidFill>
                      <a:srgbClr val="626262"/>
                    </a:solidFill>
                  </a:rPr>
                  <a:t> posterior</a:t>
                </a:r>
                <a:endParaRPr lang="en-US" altLang="en-US" sz="2400" dirty="0">
                  <a:solidFill>
                    <a:srgbClr val="626262"/>
                  </a:solidFill>
                </a:endParaRPr>
              </a:p>
              <a:p>
                <a:pPr algn="ctr">
                  <a:spcBef>
                    <a:spcPct val="40000"/>
                  </a:spcBef>
                </a:pPr>
                <a14:m>
                  <m:oMath xmlns:m="http://schemas.openxmlformats.org/officeDocument/2006/math">
                    <m:r>
                      <m:rPr>
                        <m:sty m:val="p"/>
                      </m:rPr>
                      <a:rPr lang="en-GB" altLang="en-US" sz="2400" b="0" i="0" smtClean="0">
                        <a:solidFill>
                          <a:srgbClr val="626262"/>
                        </a:solidFill>
                        <a:latin typeface="Cambria Math" panose="02040503050406030204" pitchFamily="18" charset="0"/>
                        <a:cs typeface="Arial"/>
                      </a:rPr>
                      <m:t>logit</m:t>
                    </m:r>
                    <m:d>
                      <m:dPr>
                        <m:ctrlPr>
                          <a:rPr lang="en-GB" altLang="en-US" sz="2400" b="0" i="1" smtClean="0">
                            <a:solidFill>
                              <a:srgbClr val="626262"/>
                            </a:solidFill>
                            <a:latin typeface="Cambria Math" panose="02040503050406030204" pitchFamily="18" charset="0"/>
                            <a:cs typeface="Arial"/>
                          </a:rPr>
                        </m:ctrlPr>
                      </m:dPr>
                      <m:e>
                        <m:sSup>
                          <m:sSupPr>
                            <m:ctrlPr>
                              <a:rPr lang="en-GB" altLang="en-US" sz="2400" b="1" i="1">
                                <a:solidFill>
                                  <a:srgbClr val="626262"/>
                                </a:solidFill>
                                <a:latin typeface="Cambria Math" panose="02040503050406030204" pitchFamily="18" charset="0"/>
                              </a:rPr>
                            </m:ctrlPr>
                          </m:sSupPr>
                          <m:e>
                            <m:r>
                              <a:rPr lang="en-GB" altLang="en-US" sz="2400" b="1" i="1">
                                <a:solidFill>
                                  <a:srgbClr val="626262"/>
                                </a:solidFill>
                                <a:latin typeface="Cambria Math" panose="02040503050406030204" pitchFamily="18" charset="0"/>
                              </a:rPr>
                              <m:t>𝒉</m:t>
                            </m:r>
                          </m:e>
                          <m:sup>
                            <m:r>
                              <a:rPr lang="en-GB" altLang="en-US" sz="2400" b="1" i="1">
                                <a:solidFill>
                                  <a:srgbClr val="626262"/>
                                </a:solidFill>
                                <a:latin typeface="Cambria Math" panose="02040503050406030204" pitchFamily="18" charset="0"/>
                              </a:rPr>
                              <m:t>𝑨</m:t>
                            </m:r>
                          </m:sup>
                        </m:sSup>
                      </m:e>
                    </m:d>
                    <m:r>
                      <a:rPr lang="en-GB" altLang="en-US" sz="2400" b="0" i="1" smtClean="0">
                        <a:solidFill>
                          <a:srgbClr val="626262"/>
                        </a:solidFill>
                        <a:latin typeface="Cambria Math" panose="02040503050406030204" pitchFamily="18" charset="0"/>
                        <a:cs typeface="Arial"/>
                      </a:rPr>
                      <m:t> ~ </m:t>
                    </m:r>
                    <m:r>
                      <a:rPr lang="en-GB" altLang="en-US" sz="2400" b="0" i="1" smtClean="0">
                        <a:solidFill>
                          <a:srgbClr val="626262"/>
                        </a:solidFill>
                        <a:latin typeface="Cambria Math" panose="02040503050406030204" pitchFamily="18" charset="0"/>
                        <a:cs typeface="Arial"/>
                      </a:rPr>
                      <m:t>𝑁</m:t>
                    </m:r>
                    <m:d>
                      <m:dPr>
                        <m:ctrlPr>
                          <a:rPr lang="en-GB" altLang="en-US" sz="2400" b="0" i="1" smtClean="0">
                            <a:solidFill>
                              <a:srgbClr val="626262"/>
                            </a:solidFill>
                            <a:latin typeface="Cambria Math" panose="02040503050406030204" pitchFamily="18" charset="0"/>
                            <a:cs typeface="Arial"/>
                          </a:rPr>
                        </m:ctrlPr>
                      </m:dPr>
                      <m:e>
                        <m:r>
                          <a:rPr lang="en-GB" altLang="en-US" sz="2400" b="1" i="1" smtClean="0">
                            <a:solidFill>
                              <a:srgbClr val="626262"/>
                            </a:solidFill>
                            <a:latin typeface="Cambria Math" panose="02040503050406030204" pitchFamily="18" charset="0"/>
                            <a:cs typeface="Arial"/>
                          </a:rPr>
                          <m:t>𝝁</m:t>
                        </m:r>
                        <m:r>
                          <a:rPr lang="en-GB" altLang="en-US" sz="2400" b="0" i="1" smtClean="0">
                            <a:solidFill>
                              <a:srgbClr val="626262"/>
                            </a:solidFill>
                            <a:latin typeface="Cambria Math" panose="02040503050406030204" pitchFamily="18" charset="0"/>
                            <a:cs typeface="Arial"/>
                          </a:rPr>
                          <m:t>,</m:t>
                        </m:r>
                        <m:r>
                          <m:rPr>
                            <m:sty m:val="p"/>
                          </m:rPr>
                          <a:rPr lang="en-GB" altLang="en-US" sz="2400" b="0" i="0" smtClean="0">
                            <a:solidFill>
                              <a:srgbClr val="626262"/>
                            </a:solidFill>
                            <a:latin typeface="Cambria Math" panose="02040503050406030204" pitchFamily="18" charset="0"/>
                            <a:cs typeface="Arial"/>
                          </a:rPr>
                          <m:t>Σ</m:t>
                        </m:r>
                      </m:e>
                    </m:d>
                  </m:oMath>
                </a14:m>
                <a:r>
                  <a:rPr lang="en-GB" altLang="en-US" sz="2400" b="0" dirty="0">
                    <a:solidFill>
                      <a:srgbClr val="626262"/>
                    </a:solidFill>
                    <a:latin typeface="Arial"/>
                    <a:cs typeface="Arial"/>
                  </a:rPr>
                  <a:t> </a:t>
                </a:r>
              </a:p>
              <a:p>
                <a:pPr marL="457200" indent="-457200" algn="just">
                  <a:spcBef>
                    <a:spcPct val="40000"/>
                  </a:spcBef>
                  <a:buFont typeface="Arial" panose="020B0604020202020204" pitchFamily="34" charset="0"/>
                  <a:buChar char="•"/>
                </a:pPr>
                <a:r>
                  <a:rPr lang="en-US" altLang="en-US" sz="2400" dirty="0">
                    <a:solidFill>
                      <a:srgbClr val="626262"/>
                    </a:solidFill>
                  </a:rPr>
                  <a:t>Beta process prior </a:t>
                </a:r>
                <a:r>
                  <a:rPr lang="en-US" altLang="en-US" sz="2400" dirty="0">
                    <a:solidFill>
                      <a:schemeClr val="accent1"/>
                    </a:solidFill>
                  </a:rPr>
                  <a:t>based on </a:t>
                </a:r>
                <a14:m>
                  <m:oMath xmlns:m="http://schemas.openxmlformats.org/officeDocument/2006/math">
                    <m:sSup>
                      <m:sSupPr>
                        <m:ctrlPr>
                          <a:rPr lang="en-GB" altLang="en-US" sz="2400" b="1" i="1" smtClean="0">
                            <a:solidFill>
                              <a:schemeClr val="accent1"/>
                            </a:solidFill>
                            <a:latin typeface="Cambria Math" panose="02040503050406030204" pitchFamily="18" charset="0"/>
                          </a:rPr>
                        </m:ctrlPr>
                      </m:sSupPr>
                      <m:e>
                        <m:r>
                          <a:rPr lang="en-GB" altLang="en-US" sz="2400" b="1" i="1">
                            <a:solidFill>
                              <a:schemeClr val="accent1"/>
                            </a:solidFill>
                            <a:latin typeface="Cambria Math" panose="02040503050406030204" pitchFamily="18" charset="0"/>
                          </a:rPr>
                          <m:t>𝒉</m:t>
                        </m:r>
                      </m:e>
                      <m:sup>
                        <m:r>
                          <a:rPr lang="en-GB" altLang="en-US" sz="2400" b="1" i="1">
                            <a:solidFill>
                              <a:schemeClr val="accent1"/>
                            </a:solidFill>
                            <a:latin typeface="Cambria Math" panose="02040503050406030204" pitchFamily="18" charset="0"/>
                          </a:rPr>
                          <m:t>𝑨</m:t>
                        </m:r>
                      </m:sup>
                    </m:sSup>
                  </m:oMath>
                </a14:m>
                <a:endParaRPr lang="en-GB" altLang="en-US" sz="2400" b="1" i="1" dirty="0">
                  <a:solidFill>
                    <a:srgbClr val="626262"/>
                  </a:solidFill>
                  <a:latin typeface="Cambria Math" panose="02040503050406030204" pitchFamily="18" charset="0"/>
                </a:endParaRPr>
              </a:p>
              <a:p>
                <a:pPr lvl="1" algn="just">
                  <a:spcBef>
                    <a:spcPct val="40000"/>
                  </a:spcBef>
                </a:pPr>
                <a:r>
                  <a:rPr lang="en-GB" altLang="en-US" sz="2400" dirty="0">
                    <a:solidFill>
                      <a:srgbClr val="626262"/>
                    </a:solidFill>
                  </a:rPr>
                  <a:t>			</a:t>
                </a:r>
                <a14:m>
                  <m:oMath xmlns:m="http://schemas.openxmlformats.org/officeDocument/2006/math">
                    <m:sSubSup>
                      <m:sSubSupPr>
                        <m:ctrlPr>
                          <a:rPr lang="en-GB" altLang="en-US" sz="2400" i="1">
                            <a:solidFill>
                              <a:srgbClr val="626262"/>
                            </a:solidFill>
                            <a:latin typeface="Cambria Math" panose="02040503050406030204" pitchFamily="18" charset="0"/>
                          </a:rPr>
                        </m:ctrlPr>
                      </m:sSubSupPr>
                      <m:e>
                        <m:r>
                          <a:rPr lang="en-GB" altLang="en-US" sz="2400" i="1">
                            <a:solidFill>
                              <a:srgbClr val="626262"/>
                            </a:solidFill>
                            <a:latin typeface="Cambria Math" panose="02040503050406030204" pitchFamily="18" charset="0"/>
                          </a:rPr>
                          <m:t>h</m:t>
                        </m:r>
                      </m:e>
                      <m:sub>
                        <m:r>
                          <a:rPr lang="en-GB" altLang="en-US" sz="2400" i="1">
                            <a:solidFill>
                              <a:srgbClr val="626262"/>
                            </a:solidFill>
                            <a:latin typeface="Cambria Math" panose="02040503050406030204" pitchFamily="18" charset="0"/>
                          </a:rPr>
                          <m:t>𝑡</m:t>
                        </m:r>
                      </m:sub>
                      <m:sup>
                        <m:r>
                          <a:rPr lang="en-GB" altLang="en-US" sz="2400" b="0" i="1" smtClean="0">
                            <a:solidFill>
                              <a:srgbClr val="626262"/>
                            </a:solidFill>
                            <a:latin typeface="Cambria Math" panose="02040503050406030204" pitchFamily="18" charset="0"/>
                          </a:rPr>
                          <m:t>𝐶𝐼𝑆</m:t>
                        </m:r>
                      </m:sup>
                    </m:sSubSup>
                    <m:r>
                      <a:rPr lang="en-GB" altLang="en-US" sz="2400" b="0" i="1" smtClean="0">
                        <a:solidFill>
                          <a:srgbClr val="626262"/>
                        </a:solidFill>
                        <a:latin typeface="Cambria Math" panose="02040503050406030204" pitchFamily="18" charset="0"/>
                        <a:cs typeface="Arial"/>
                      </a:rPr>
                      <m:t> |</m:t>
                    </m:r>
                    <m:sSup>
                      <m:sSupPr>
                        <m:ctrlPr>
                          <a:rPr lang="en-GB" altLang="en-US" sz="2400" b="1" i="1" smtClean="0">
                            <a:solidFill>
                              <a:schemeClr val="accent1"/>
                            </a:solidFill>
                            <a:latin typeface="Cambria Math" panose="02040503050406030204" pitchFamily="18" charset="0"/>
                          </a:rPr>
                        </m:ctrlPr>
                      </m:sSupPr>
                      <m:e>
                        <m:r>
                          <a:rPr lang="en-GB" altLang="en-US" sz="2400" b="1" i="1">
                            <a:solidFill>
                              <a:schemeClr val="accent1"/>
                            </a:solidFill>
                            <a:latin typeface="Cambria Math" panose="02040503050406030204" pitchFamily="18" charset="0"/>
                          </a:rPr>
                          <m:t>𝒉</m:t>
                        </m:r>
                      </m:e>
                      <m:sup>
                        <m:r>
                          <a:rPr lang="en-GB" altLang="en-US" sz="2400" b="1" i="1">
                            <a:solidFill>
                              <a:schemeClr val="accent1"/>
                            </a:solidFill>
                            <a:latin typeface="Cambria Math" panose="02040503050406030204" pitchFamily="18" charset="0"/>
                          </a:rPr>
                          <m:t>𝑨</m:t>
                        </m:r>
                      </m:sup>
                    </m:sSup>
                    <m:r>
                      <a:rPr lang="en-GB" altLang="en-US" sz="2400" b="0" i="1" smtClean="0">
                        <a:solidFill>
                          <a:srgbClr val="626262"/>
                        </a:solidFill>
                        <a:latin typeface="Cambria Math" panose="02040503050406030204" pitchFamily="18" charset="0"/>
                        <a:cs typeface="Arial"/>
                      </a:rPr>
                      <m:t>~ </m:t>
                    </m:r>
                    <m:r>
                      <m:rPr>
                        <m:sty m:val="p"/>
                      </m:rPr>
                      <a:rPr lang="en-GB" altLang="en-US" sz="2400" b="0" i="0" smtClean="0">
                        <a:solidFill>
                          <a:srgbClr val="626262"/>
                        </a:solidFill>
                        <a:latin typeface="Cambria Math" panose="02040503050406030204" pitchFamily="18" charset="0"/>
                        <a:cs typeface="Arial"/>
                      </a:rPr>
                      <m:t>Beta</m:t>
                    </m:r>
                    <m:d>
                      <m:dPr>
                        <m:ctrlPr>
                          <a:rPr lang="en-GB" altLang="en-US" sz="2400" b="0" i="1" smtClean="0">
                            <a:solidFill>
                              <a:srgbClr val="626262"/>
                            </a:solidFill>
                            <a:latin typeface="Cambria Math" panose="02040503050406030204" pitchFamily="18" charset="0"/>
                            <a:cs typeface="Arial"/>
                          </a:rPr>
                        </m:ctrlPr>
                      </m:dPr>
                      <m:e>
                        <m:sSub>
                          <m:sSubPr>
                            <m:ctrlPr>
                              <a:rPr lang="en-GB" altLang="en-US" sz="2400" b="0" i="1" smtClean="0">
                                <a:solidFill>
                                  <a:srgbClr val="626262"/>
                                </a:solidFill>
                                <a:latin typeface="Cambria Math" panose="02040503050406030204" pitchFamily="18" charset="0"/>
                                <a:cs typeface="Arial"/>
                              </a:rPr>
                            </m:ctrlPr>
                          </m:sSubPr>
                          <m:e>
                            <m:r>
                              <a:rPr lang="en-GB" altLang="en-US" sz="2400" b="0" i="1" smtClean="0">
                                <a:solidFill>
                                  <a:srgbClr val="626262"/>
                                </a:solidFill>
                                <a:latin typeface="Cambria Math" panose="02040503050406030204" pitchFamily="18" charset="0"/>
                                <a:cs typeface="Arial"/>
                              </a:rPr>
                              <m:t>𝑘</m:t>
                            </m:r>
                          </m:e>
                          <m:sub>
                            <m:r>
                              <a:rPr lang="en-GB" altLang="en-US" sz="2400" b="0" i="1" smtClean="0">
                                <a:solidFill>
                                  <a:srgbClr val="626262"/>
                                </a:solidFill>
                                <a:latin typeface="Cambria Math" panose="02040503050406030204" pitchFamily="18" charset="0"/>
                                <a:cs typeface="Arial"/>
                              </a:rPr>
                              <m:t>𝑡</m:t>
                            </m:r>
                          </m:sub>
                        </m:sSub>
                        <m:sSubSup>
                          <m:sSubSupPr>
                            <m:ctrlPr>
                              <a:rPr lang="en-GB" altLang="en-US" sz="2400" i="1" smtClean="0">
                                <a:solidFill>
                                  <a:schemeClr val="accent1"/>
                                </a:solidFill>
                                <a:latin typeface="Cambria Math" panose="02040503050406030204" pitchFamily="18" charset="0"/>
                              </a:rPr>
                            </m:ctrlPr>
                          </m:sSubSupPr>
                          <m:e>
                            <m:r>
                              <a:rPr lang="en-GB" altLang="en-US" sz="2400" i="1">
                                <a:solidFill>
                                  <a:schemeClr val="accent1"/>
                                </a:solidFill>
                                <a:latin typeface="Cambria Math" panose="02040503050406030204" pitchFamily="18" charset="0"/>
                              </a:rPr>
                              <m:t>h</m:t>
                            </m:r>
                          </m:e>
                          <m:sub>
                            <m:r>
                              <a:rPr lang="en-GB" altLang="en-US" sz="2400" b="0" i="1" smtClean="0">
                                <a:solidFill>
                                  <a:schemeClr val="accent1"/>
                                </a:solidFill>
                                <a:latin typeface="Cambria Math" panose="02040503050406030204" pitchFamily="18" charset="0"/>
                              </a:rPr>
                              <m:t>𝑡</m:t>
                            </m:r>
                          </m:sub>
                          <m:sup>
                            <m:r>
                              <a:rPr lang="en-GB" altLang="en-US" sz="2400" i="1">
                                <a:solidFill>
                                  <a:schemeClr val="accent1"/>
                                </a:solidFill>
                                <a:latin typeface="Cambria Math" panose="02040503050406030204" pitchFamily="18" charset="0"/>
                              </a:rPr>
                              <m:t>𝐴</m:t>
                            </m:r>
                          </m:sup>
                        </m:sSubSup>
                        <m:r>
                          <a:rPr lang="en-GB" altLang="en-US" sz="2400" b="0" i="1" smtClean="0">
                            <a:solidFill>
                              <a:srgbClr val="626262"/>
                            </a:solidFill>
                            <a:latin typeface="Cambria Math" panose="02040503050406030204" pitchFamily="18" charset="0"/>
                            <a:cs typeface="Arial"/>
                          </a:rPr>
                          <m:t>+</m:t>
                        </m:r>
                        <m:sSub>
                          <m:sSubPr>
                            <m:ctrlPr>
                              <a:rPr lang="en-GB" altLang="en-US" sz="2400" b="0" i="1" smtClean="0">
                                <a:solidFill>
                                  <a:srgbClr val="626262"/>
                                </a:solidFill>
                                <a:latin typeface="Cambria Math" panose="02040503050406030204" pitchFamily="18" charset="0"/>
                                <a:cs typeface="Arial"/>
                              </a:rPr>
                            </m:ctrlPr>
                          </m:sSubPr>
                          <m:e>
                            <m:r>
                              <a:rPr lang="en-GB" altLang="en-US" sz="2400" b="0" i="1" smtClean="0">
                                <a:solidFill>
                                  <a:srgbClr val="626262"/>
                                </a:solidFill>
                                <a:latin typeface="Cambria Math" panose="02040503050406030204" pitchFamily="18" charset="0"/>
                                <a:cs typeface="Arial"/>
                              </a:rPr>
                              <m:t>𝛼</m:t>
                            </m:r>
                          </m:e>
                          <m:sub>
                            <m:r>
                              <a:rPr lang="en-GB" altLang="en-US" sz="2400" b="0" i="1" smtClean="0">
                                <a:solidFill>
                                  <a:srgbClr val="626262"/>
                                </a:solidFill>
                                <a:latin typeface="Cambria Math" panose="02040503050406030204" pitchFamily="18" charset="0"/>
                                <a:cs typeface="Arial"/>
                              </a:rPr>
                              <m:t>0</m:t>
                            </m:r>
                          </m:sub>
                        </m:sSub>
                        <m:r>
                          <a:rPr lang="en-GB" altLang="en-US" sz="2400" b="0" i="1" smtClean="0">
                            <a:solidFill>
                              <a:srgbClr val="626262"/>
                            </a:solidFill>
                            <a:latin typeface="Cambria Math" panose="02040503050406030204" pitchFamily="18" charset="0"/>
                            <a:cs typeface="Arial"/>
                          </a:rPr>
                          <m:t>,</m:t>
                        </m:r>
                        <m:sSub>
                          <m:sSubPr>
                            <m:ctrlPr>
                              <a:rPr lang="en-GB" altLang="en-US" sz="2400" b="0" i="1" smtClean="0">
                                <a:solidFill>
                                  <a:srgbClr val="626262"/>
                                </a:solidFill>
                                <a:latin typeface="Cambria Math" panose="02040503050406030204" pitchFamily="18" charset="0"/>
                                <a:cs typeface="Arial"/>
                              </a:rPr>
                            </m:ctrlPr>
                          </m:sSubPr>
                          <m:e>
                            <m:r>
                              <a:rPr lang="en-GB" altLang="en-US" sz="2400" b="0" i="1" smtClean="0">
                                <a:solidFill>
                                  <a:srgbClr val="626262"/>
                                </a:solidFill>
                                <a:latin typeface="Cambria Math" panose="02040503050406030204" pitchFamily="18" charset="0"/>
                                <a:cs typeface="Arial"/>
                              </a:rPr>
                              <m:t>𝑘</m:t>
                            </m:r>
                          </m:e>
                          <m:sub>
                            <m:r>
                              <a:rPr lang="en-GB" altLang="en-US" sz="2400" b="0" i="1" smtClean="0">
                                <a:solidFill>
                                  <a:srgbClr val="626262"/>
                                </a:solidFill>
                                <a:latin typeface="Cambria Math" panose="02040503050406030204" pitchFamily="18" charset="0"/>
                                <a:cs typeface="Arial"/>
                              </a:rPr>
                              <m:t>𝑡</m:t>
                            </m:r>
                          </m:sub>
                        </m:sSub>
                        <m:d>
                          <m:dPr>
                            <m:ctrlPr>
                              <a:rPr lang="en-GB" altLang="en-US" sz="2400" b="0" i="1" smtClean="0">
                                <a:solidFill>
                                  <a:schemeClr val="accent1"/>
                                </a:solidFill>
                                <a:latin typeface="Cambria Math" panose="02040503050406030204" pitchFamily="18" charset="0"/>
                                <a:cs typeface="Arial"/>
                              </a:rPr>
                            </m:ctrlPr>
                          </m:dPr>
                          <m:e>
                            <m:r>
                              <a:rPr lang="en-GB" altLang="en-US" sz="2400" b="0" i="1" smtClean="0">
                                <a:solidFill>
                                  <a:schemeClr val="accent1"/>
                                </a:solidFill>
                                <a:latin typeface="Cambria Math" panose="02040503050406030204" pitchFamily="18" charset="0"/>
                                <a:cs typeface="Arial"/>
                              </a:rPr>
                              <m:t>1−</m:t>
                            </m:r>
                            <m:sSubSup>
                              <m:sSubSupPr>
                                <m:ctrlPr>
                                  <a:rPr lang="en-GB" altLang="en-US" sz="2400" i="1">
                                    <a:solidFill>
                                      <a:schemeClr val="accent1"/>
                                    </a:solidFill>
                                    <a:latin typeface="Cambria Math" panose="02040503050406030204" pitchFamily="18" charset="0"/>
                                  </a:rPr>
                                </m:ctrlPr>
                              </m:sSubSupPr>
                              <m:e>
                                <m:r>
                                  <a:rPr lang="en-GB" altLang="en-US" sz="2400" i="1">
                                    <a:solidFill>
                                      <a:schemeClr val="accent1"/>
                                    </a:solidFill>
                                    <a:latin typeface="Cambria Math" panose="02040503050406030204" pitchFamily="18" charset="0"/>
                                  </a:rPr>
                                  <m:t>h</m:t>
                                </m:r>
                              </m:e>
                              <m:sub>
                                <m:r>
                                  <a:rPr lang="en-GB" altLang="en-US" sz="2400" b="0" i="1" smtClean="0">
                                    <a:solidFill>
                                      <a:schemeClr val="accent1"/>
                                    </a:solidFill>
                                    <a:latin typeface="Cambria Math" panose="02040503050406030204" pitchFamily="18" charset="0"/>
                                  </a:rPr>
                                  <m:t>𝑡</m:t>
                                </m:r>
                              </m:sub>
                              <m:sup>
                                <m:r>
                                  <a:rPr lang="en-GB" altLang="en-US" sz="2400" i="1">
                                    <a:solidFill>
                                      <a:schemeClr val="accent1"/>
                                    </a:solidFill>
                                    <a:latin typeface="Cambria Math" panose="02040503050406030204" pitchFamily="18" charset="0"/>
                                  </a:rPr>
                                  <m:t>𝐴</m:t>
                                </m:r>
                              </m:sup>
                            </m:sSubSup>
                          </m:e>
                        </m:d>
                        <m:r>
                          <a:rPr lang="en-GB" altLang="en-US" sz="2400" b="0" i="1" smtClean="0">
                            <a:solidFill>
                              <a:srgbClr val="626262"/>
                            </a:solidFill>
                            <a:latin typeface="Cambria Math" panose="02040503050406030204" pitchFamily="18" charset="0"/>
                            <a:cs typeface="Arial"/>
                          </a:rPr>
                          <m:t>+</m:t>
                        </m:r>
                        <m:sSub>
                          <m:sSubPr>
                            <m:ctrlPr>
                              <a:rPr lang="en-GB" altLang="en-US" sz="2400" b="0" i="1" smtClean="0">
                                <a:solidFill>
                                  <a:srgbClr val="626262"/>
                                </a:solidFill>
                                <a:latin typeface="Cambria Math" panose="02040503050406030204" pitchFamily="18" charset="0"/>
                                <a:cs typeface="Arial"/>
                              </a:rPr>
                            </m:ctrlPr>
                          </m:sSubPr>
                          <m:e>
                            <m:r>
                              <a:rPr lang="en-GB" altLang="en-US" sz="2400" b="0" i="1" smtClean="0">
                                <a:solidFill>
                                  <a:srgbClr val="626262"/>
                                </a:solidFill>
                                <a:latin typeface="Cambria Math" panose="02040503050406030204" pitchFamily="18" charset="0"/>
                                <a:cs typeface="Arial"/>
                              </a:rPr>
                              <m:t>𝛽</m:t>
                            </m:r>
                          </m:e>
                          <m:sub>
                            <m:r>
                              <a:rPr lang="en-GB" altLang="en-US" sz="2400" b="0" i="1" smtClean="0">
                                <a:solidFill>
                                  <a:srgbClr val="626262"/>
                                </a:solidFill>
                                <a:latin typeface="Cambria Math" panose="02040503050406030204" pitchFamily="18" charset="0"/>
                                <a:cs typeface="Arial"/>
                              </a:rPr>
                              <m:t>0</m:t>
                            </m:r>
                          </m:sub>
                        </m:sSub>
                      </m:e>
                    </m:d>
                    <m:r>
                      <a:rPr lang="en-GB" altLang="en-US" sz="2400" b="0" i="1" smtClean="0">
                        <a:solidFill>
                          <a:srgbClr val="626262"/>
                        </a:solidFill>
                        <a:latin typeface="Cambria Math" panose="02040503050406030204" pitchFamily="18" charset="0"/>
                        <a:cs typeface="Arial"/>
                      </a:rPr>
                      <m:t> </m:t>
                    </m:r>
                  </m:oMath>
                </a14:m>
                <a:r>
                  <a:rPr lang="en-GB" altLang="en-US" sz="2400" b="0" dirty="0">
                    <a:solidFill>
                      <a:srgbClr val="626262"/>
                    </a:solidFill>
                    <a:latin typeface="Arial"/>
                    <a:cs typeface="Arial"/>
                  </a:rPr>
                  <a:t> </a:t>
                </a:r>
              </a:p>
            </p:txBody>
          </p:sp>
        </mc:Choice>
        <mc:Fallback xmlns="">
          <p:sp>
            <p:nvSpPr>
              <p:cNvPr id="5" name="Rectangle 4">
                <a:extLst>
                  <a:ext uri="{FF2B5EF4-FFF2-40B4-BE49-F238E27FC236}">
                    <a16:creationId xmlns:a16="http://schemas.microsoft.com/office/drawing/2014/main" id="{697BFE5A-7C82-E244-83C3-A634D5C30E22}"/>
                  </a:ext>
                </a:extLst>
              </p:cNvPr>
              <p:cNvSpPr>
                <a:spLocks noRot="1" noChangeAspect="1" noMove="1" noResize="1" noEditPoints="1" noAdjustHandles="1" noChangeArrowheads="1" noChangeShapeType="1" noTextEdit="1"/>
              </p:cNvSpPr>
              <p:nvPr/>
            </p:nvSpPr>
            <p:spPr>
              <a:xfrm>
                <a:off x="416314" y="1387942"/>
                <a:ext cx="11418931" cy="2101473"/>
              </a:xfrm>
              <a:prstGeom prst="rect">
                <a:avLst/>
              </a:prstGeom>
              <a:blipFill>
                <a:blip r:embed="rId4"/>
                <a:stretch>
                  <a:fillRect l="-694" t="-2035" b="-3779"/>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67B54F19-1212-9345-95FF-9D2815FD6E96}"/>
              </a:ext>
            </a:extLst>
          </p:cNvPr>
          <p:cNvSpPr txBox="1"/>
          <p:nvPr/>
        </p:nvSpPr>
        <p:spPr>
          <a:xfrm>
            <a:off x="403340" y="345182"/>
            <a:ext cx="11218940"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Combination: methodology</a:t>
            </a:r>
          </a:p>
        </p:txBody>
      </p:sp>
      <p:sp>
        <p:nvSpPr>
          <p:cNvPr id="3" name="TextBox 2">
            <a:extLst>
              <a:ext uri="{FF2B5EF4-FFF2-40B4-BE49-F238E27FC236}">
                <a16:creationId xmlns:a16="http://schemas.microsoft.com/office/drawing/2014/main" id="{1856FFF5-D430-E24E-BB7C-76D034742A42}"/>
              </a:ext>
            </a:extLst>
          </p:cNvPr>
          <p:cNvSpPr txBox="1"/>
          <p:nvPr/>
        </p:nvSpPr>
        <p:spPr>
          <a:xfrm>
            <a:off x="4888194" y="6084608"/>
            <a:ext cx="7225469" cy="600164"/>
          </a:xfrm>
          <a:prstGeom prst="rect">
            <a:avLst/>
          </a:prstGeom>
          <a:noFill/>
        </p:spPr>
        <p:txBody>
          <a:bodyPr wrap="square" rtlCol="0">
            <a:spAutoFit/>
          </a:bodyPr>
          <a:lstStyle/>
          <a:p>
            <a:pPr>
              <a:spcBef>
                <a:spcPct val="40000"/>
              </a:spcBef>
            </a:pPr>
            <a:r>
              <a:rPr kumimoji="0" lang="en-GB" sz="1100" b="0" u="none" strike="noStrike" kern="0" cap="none" spc="0" normalizeH="0" baseline="0" noProof="0" dirty="0">
                <a:ln>
                  <a:noFill/>
                </a:ln>
                <a:solidFill>
                  <a:srgbClr val="676767"/>
                </a:solidFill>
                <a:effectLst/>
                <a:uLnTx/>
                <a:uFillTx/>
                <a:latin typeface="+mj-lt"/>
                <a:ea typeface="Verdana"/>
                <a:cs typeface="Verdana"/>
                <a:sym typeface="Verdana"/>
              </a:rPr>
              <a:t>CIS data are statistical data from ONS which is Crown Copyright. The use of the ONS statistical data in this work does not imply the endorsement of the ONS in relation to the interpretation or analysis of the statistical data. This work uses research datasets which may not exactly reproduce National Statistics aggregates.</a:t>
            </a:r>
          </a:p>
        </p:txBody>
      </p:sp>
    </p:spTree>
    <p:custDataLst>
      <p:tags r:id="rId1"/>
    </p:custDataLst>
    <p:extLst>
      <p:ext uri="{BB962C8B-B14F-4D97-AF65-F5344CB8AC3E}">
        <p14:creationId xmlns:p14="http://schemas.microsoft.com/office/powerpoint/2010/main" val="1279766955"/>
      </p:ext>
    </p:extLst>
  </p:cSld>
  <p:clrMapOvr>
    <a:masterClrMapping/>
  </p:clrMapOvr>
  <mc:AlternateContent xmlns:mc="http://schemas.openxmlformats.org/markup-compatibility/2006" xmlns:p14="http://schemas.microsoft.com/office/powerpoint/2010/main">
    <mc:Choice Requires="p14">
      <p:transition spd="slow" p14:dur="2000" advTm="69957"/>
    </mc:Choice>
    <mc:Fallback xmlns="">
      <p:transition spd="slow" advTm="699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97BFE5A-7C82-E244-83C3-A634D5C30E22}"/>
                  </a:ext>
                </a:extLst>
              </p:cNvPr>
              <p:cNvSpPr/>
              <p:nvPr/>
            </p:nvSpPr>
            <p:spPr>
              <a:xfrm>
                <a:off x="416314" y="1387942"/>
                <a:ext cx="11418931" cy="2101473"/>
              </a:xfrm>
              <a:prstGeom prst="rect">
                <a:avLst/>
              </a:prstGeom>
            </p:spPr>
            <p:txBody>
              <a:bodyPr wrap="square">
                <a:spAutoFit/>
              </a:bodyPr>
              <a:lstStyle/>
              <a:p>
                <a:pPr marL="457200" indent="-457200">
                  <a:spcBef>
                    <a:spcPct val="40000"/>
                  </a:spcBef>
                  <a:buFont typeface="Arial" panose="020B0604020202020204" pitchFamily="34" charset="0"/>
                  <a:buChar char="•"/>
                </a:pPr>
                <a:r>
                  <a:rPr lang="en-US" altLang="en-US" sz="2400" dirty="0">
                    <a:solidFill>
                      <a:srgbClr val="626262"/>
                    </a:solidFill>
                  </a:rPr>
                  <a:t>Approximate ATACCC hazard</a:t>
                </a:r>
                <a:r>
                  <a:rPr lang="en-GB" altLang="en-US" sz="2400" dirty="0">
                    <a:solidFill>
                      <a:srgbClr val="626262"/>
                    </a:solidFill>
                  </a:rPr>
                  <a:t> posterior</a:t>
                </a:r>
                <a:endParaRPr lang="en-US" altLang="en-US" sz="2400" dirty="0">
                  <a:solidFill>
                    <a:srgbClr val="626262"/>
                  </a:solidFill>
                </a:endParaRPr>
              </a:p>
              <a:p>
                <a:pPr algn="ctr">
                  <a:spcBef>
                    <a:spcPct val="40000"/>
                  </a:spcBef>
                </a:pPr>
                <a14:m>
                  <m:oMath xmlns:m="http://schemas.openxmlformats.org/officeDocument/2006/math">
                    <m:r>
                      <m:rPr>
                        <m:sty m:val="p"/>
                      </m:rPr>
                      <a:rPr lang="en-GB" altLang="en-US" sz="2400" b="0" i="0" smtClean="0">
                        <a:solidFill>
                          <a:srgbClr val="626262"/>
                        </a:solidFill>
                        <a:latin typeface="Cambria Math" panose="02040503050406030204" pitchFamily="18" charset="0"/>
                        <a:cs typeface="Arial"/>
                      </a:rPr>
                      <m:t>logit</m:t>
                    </m:r>
                    <m:d>
                      <m:dPr>
                        <m:ctrlPr>
                          <a:rPr lang="en-GB" altLang="en-US" sz="2400" b="0" i="1" smtClean="0">
                            <a:solidFill>
                              <a:srgbClr val="626262"/>
                            </a:solidFill>
                            <a:latin typeface="Cambria Math" panose="02040503050406030204" pitchFamily="18" charset="0"/>
                            <a:cs typeface="Arial"/>
                          </a:rPr>
                        </m:ctrlPr>
                      </m:dPr>
                      <m:e>
                        <m:sSup>
                          <m:sSupPr>
                            <m:ctrlPr>
                              <a:rPr lang="en-GB" altLang="en-US" sz="2400" b="1" i="1">
                                <a:solidFill>
                                  <a:srgbClr val="626262"/>
                                </a:solidFill>
                                <a:latin typeface="Cambria Math" panose="02040503050406030204" pitchFamily="18" charset="0"/>
                              </a:rPr>
                            </m:ctrlPr>
                          </m:sSupPr>
                          <m:e>
                            <m:r>
                              <a:rPr lang="en-GB" altLang="en-US" sz="2400" b="1" i="1">
                                <a:solidFill>
                                  <a:srgbClr val="626262"/>
                                </a:solidFill>
                                <a:latin typeface="Cambria Math" panose="02040503050406030204" pitchFamily="18" charset="0"/>
                              </a:rPr>
                              <m:t>𝒉</m:t>
                            </m:r>
                          </m:e>
                          <m:sup>
                            <m:r>
                              <a:rPr lang="en-GB" altLang="en-US" sz="2400" b="1" i="1">
                                <a:solidFill>
                                  <a:srgbClr val="626262"/>
                                </a:solidFill>
                                <a:latin typeface="Cambria Math" panose="02040503050406030204" pitchFamily="18" charset="0"/>
                              </a:rPr>
                              <m:t>𝑨</m:t>
                            </m:r>
                          </m:sup>
                        </m:sSup>
                      </m:e>
                    </m:d>
                    <m:r>
                      <a:rPr lang="en-GB" altLang="en-US" sz="2400" b="0" i="1" smtClean="0">
                        <a:solidFill>
                          <a:srgbClr val="626262"/>
                        </a:solidFill>
                        <a:latin typeface="Cambria Math" panose="02040503050406030204" pitchFamily="18" charset="0"/>
                        <a:cs typeface="Arial"/>
                      </a:rPr>
                      <m:t> ~ </m:t>
                    </m:r>
                    <m:r>
                      <a:rPr lang="en-GB" altLang="en-US" sz="2400" b="0" i="1" smtClean="0">
                        <a:solidFill>
                          <a:srgbClr val="626262"/>
                        </a:solidFill>
                        <a:latin typeface="Cambria Math" panose="02040503050406030204" pitchFamily="18" charset="0"/>
                        <a:cs typeface="Arial"/>
                      </a:rPr>
                      <m:t>𝑁</m:t>
                    </m:r>
                    <m:d>
                      <m:dPr>
                        <m:ctrlPr>
                          <a:rPr lang="en-GB" altLang="en-US" sz="2400" b="0" i="1" smtClean="0">
                            <a:solidFill>
                              <a:srgbClr val="626262"/>
                            </a:solidFill>
                            <a:latin typeface="Cambria Math" panose="02040503050406030204" pitchFamily="18" charset="0"/>
                            <a:cs typeface="Arial"/>
                          </a:rPr>
                        </m:ctrlPr>
                      </m:dPr>
                      <m:e>
                        <m:r>
                          <a:rPr lang="en-GB" altLang="en-US" sz="2400" b="1" i="1" smtClean="0">
                            <a:solidFill>
                              <a:srgbClr val="626262"/>
                            </a:solidFill>
                            <a:latin typeface="Cambria Math" panose="02040503050406030204" pitchFamily="18" charset="0"/>
                            <a:cs typeface="Arial"/>
                          </a:rPr>
                          <m:t>𝝁</m:t>
                        </m:r>
                        <m:r>
                          <a:rPr lang="en-GB" altLang="en-US" sz="2400" b="0" i="1" smtClean="0">
                            <a:solidFill>
                              <a:srgbClr val="626262"/>
                            </a:solidFill>
                            <a:latin typeface="Cambria Math" panose="02040503050406030204" pitchFamily="18" charset="0"/>
                            <a:cs typeface="Arial"/>
                          </a:rPr>
                          <m:t>,</m:t>
                        </m:r>
                        <m:r>
                          <m:rPr>
                            <m:sty m:val="p"/>
                          </m:rPr>
                          <a:rPr lang="en-GB" altLang="en-US" sz="2400" b="0" i="0" smtClean="0">
                            <a:solidFill>
                              <a:srgbClr val="626262"/>
                            </a:solidFill>
                            <a:latin typeface="Cambria Math" panose="02040503050406030204" pitchFamily="18" charset="0"/>
                            <a:cs typeface="Arial"/>
                          </a:rPr>
                          <m:t>Σ</m:t>
                        </m:r>
                      </m:e>
                    </m:d>
                  </m:oMath>
                </a14:m>
                <a:r>
                  <a:rPr lang="en-GB" altLang="en-US" sz="2400" b="0" dirty="0">
                    <a:solidFill>
                      <a:srgbClr val="626262"/>
                    </a:solidFill>
                    <a:latin typeface="Arial"/>
                    <a:cs typeface="Arial"/>
                  </a:rPr>
                  <a:t> </a:t>
                </a:r>
              </a:p>
              <a:p>
                <a:pPr marL="457200" indent="-457200" algn="just">
                  <a:spcBef>
                    <a:spcPct val="40000"/>
                  </a:spcBef>
                  <a:buFont typeface="Arial" panose="020B0604020202020204" pitchFamily="34" charset="0"/>
                  <a:buChar char="•"/>
                </a:pPr>
                <a:r>
                  <a:rPr lang="en-US" altLang="en-US" sz="2400" dirty="0">
                    <a:solidFill>
                      <a:srgbClr val="626262"/>
                    </a:solidFill>
                  </a:rPr>
                  <a:t>Beta process prior </a:t>
                </a:r>
                <a:r>
                  <a:rPr lang="en-US" altLang="en-US" sz="2400" dirty="0">
                    <a:solidFill>
                      <a:schemeClr val="accent1"/>
                    </a:solidFill>
                  </a:rPr>
                  <a:t>based on </a:t>
                </a:r>
                <a14:m>
                  <m:oMath xmlns:m="http://schemas.openxmlformats.org/officeDocument/2006/math">
                    <m:sSup>
                      <m:sSupPr>
                        <m:ctrlPr>
                          <a:rPr lang="en-GB" altLang="en-US" sz="2400" b="1" i="1" smtClean="0">
                            <a:solidFill>
                              <a:schemeClr val="accent1"/>
                            </a:solidFill>
                            <a:latin typeface="Cambria Math" panose="02040503050406030204" pitchFamily="18" charset="0"/>
                          </a:rPr>
                        </m:ctrlPr>
                      </m:sSupPr>
                      <m:e>
                        <m:r>
                          <a:rPr lang="en-GB" altLang="en-US" sz="2400" b="1" i="1">
                            <a:solidFill>
                              <a:schemeClr val="accent1"/>
                            </a:solidFill>
                            <a:latin typeface="Cambria Math" panose="02040503050406030204" pitchFamily="18" charset="0"/>
                          </a:rPr>
                          <m:t>𝒉</m:t>
                        </m:r>
                      </m:e>
                      <m:sup>
                        <m:r>
                          <a:rPr lang="en-GB" altLang="en-US" sz="2400" b="1" i="1">
                            <a:solidFill>
                              <a:schemeClr val="accent1"/>
                            </a:solidFill>
                            <a:latin typeface="Cambria Math" panose="02040503050406030204" pitchFamily="18" charset="0"/>
                          </a:rPr>
                          <m:t>𝑨</m:t>
                        </m:r>
                      </m:sup>
                    </m:sSup>
                  </m:oMath>
                </a14:m>
                <a:endParaRPr lang="en-GB" altLang="en-US" sz="2400" b="1" i="1" dirty="0">
                  <a:solidFill>
                    <a:srgbClr val="626262"/>
                  </a:solidFill>
                  <a:latin typeface="Cambria Math" panose="02040503050406030204" pitchFamily="18" charset="0"/>
                </a:endParaRPr>
              </a:p>
              <a:p>
                <a:pPr lvl="1" algn="just">
                  <a:spcBef>
                    <a:spcPct val="40000"/>
                  </a:spcBef>
                </a:pPr>
                <a:r>
                  <a:rPr lang="en-GB" altLang="en-US" sz="2400" dirty="0">
                    <a:solidFill>
                      <a:srgbClr val="626262"/>
                    </a:solidFill>
                  </a:rPr>
                  <a:t>			</a:t>
                </a:r>
                <a14:m>
                  <m:oMath xmlns:m="http://schemas.openxmlformats.org/officeDocument/2006/math">
                    <m:sSubSup>
                      <m:sSubSupPr>
                        <m:ctrlPr>
                          <a:rPr lang="en-GB" altLang="en-US" sz="2400" i="1">
                            <a:solidFill>
                              <a:srgbClr val="626262"/>
                            </a:solidFill>
                            <a:latin typeface="Cambria Math" panose="02040503050406030204" pitchFamily="18" charset="0"/>
                          </a:rPr>
                        </m:ctrlPr>
                      </m:sSubSupPr>
                      <m:e>
                        <m:r>
                          <a:rPr lang="en-GB" altLang="en-US" sz="2400" i="1">
                            <a:solidFill>
                              <a:srgbClr val="626262"/>
                            </a:solidFill>
                            <a:latin typeface="Cambria Math" panose="02040503050406030204" pitchFamily="18" charset="0"/>
                          </a:rPr>
                          <m:t>h</m:t>
                        </m:r>
                      </m:e>
                      <m:sub>
                        <m:r>
                          <a:rPr lang="en-GB" altLang="en-US" sz="2400" i="1">
                            <a:solidFill>
                              <a:srgbClr val="626262"/>
                            </a:solidFill>
                            <a:latin typeface="Cambria Math" panose="02040503050406030204" pitchFamily="18" charset="0"/>
                          </a:rPr>
                          <m:t>𝑡</m:t>
                        </m:r>
                      </m:sub>
                      <m:sup>
                        <m:r>
                          <a:rPr lang="en-GB" altLang="en-US" sz="2400" b="0" i="1" smtClean="0">
                            <a:solidFill>
                              <a:srgbClr val="626262"/>
                            </a:solidFill>
                            <a:latin typeface="Cambria Math" panose="02040503050406030204" pitchFamily="18" charset="0"/>
                          </a:rPr>
                          <m:t>𝐶𝐼𝑆</m:t>
                        </m:r>
                      </m:sup>
                    </m:sSubSup>
                    <m:r>
                      <a:rPr lang="en-GB" altLang="en-US" sz="2400" b="0" i="1" smtClean="0">
                        <a:solidFill>
                          <a:srgbClr val="626262"/>
                        </a:solidFill>
                        <a:latin typeface="Cambria Math" panose="02040503050406030204" pitchFamily="18" charset="0"/>
                        <a:cs typeface="Arial"/>
                      </a:rPr>
                      <m:t> |</m:t>
                    </m:r>
                    <m:sSup>
                      <m:sSupPr>
                        <m:ctrlPr>
                          <a:rPr lang="en-GB" altLang="en-US" sz="2400" b="1" i="1" smtClean="0">
                            <a:solidFill>
                              <a:schemeClr val="accent1"/>
                            </a:solidFill>
                            <a:latin typeface="Cambria Math" panose="02040503050406030204" pitchFamily="18" charset="0"/>
                          </a:rPr>
                        </m:ctrlPr>
                      </m:sSupPr>
                      <m:e>
                        <m:r>
                          <a:rPr lang="en-GB" altLang="en-US" sz="2400" b="1" i="1">
                            <a:solidFill>
                              <a:schemeClr val="accent1"/>
                            </a:solidFill>
                            <a:latin typeface="Cambria Math" panose="02040503050406030204" pitchFamily="18" charset="0"/>
                          </a:rPr>
                          <m:t>𝒉</m:t>
                        </m:r>
                      </m:e>
                      <m:sup>
                        <m:r>
                          <a:rPr lang="en-GB" altLang="en-US" sz="2400" b="1" i="1">
                            <a:solidFill>
                              <a:schemeClr val="accent1"/>
                            </a:solidFill>
                            <a:latin typeface="Cambria Math" panose="02040503050406030204" pitchFamily="18" charset="0"/>
                          </a:rPr>
                          <m:t>𝑨</m:t>
                        </m:r>
                      </m:sup>
                    </m:sSup>
                    <m:r>
                      <a:rPr lang="en-GB" altLang="en-US" sz="2400" b="0" i="1" smtClean="0">
                        <a:solidFill>
                          <a:srgbClr val="626262"/>
                        </a:solidFill>
                        <a:latin typeface="Cambria Math" panose="02040503050406030204" pitchFamily="18" charset="0"/>
                        <a:cs typeface="Arial"/>
                      </a:rPr>
                      <m:t>~ </m:t>
                    </m:r>
                    <m:r>
                      <m:rPr>
                        <m:sty m:val="p"/>
                      </m:rPr>
                      <a:rPr lang="en-GB" altLang="en-US" sz="2400" b="0" i="0" smtClean="0">
                        <a:solidFill>
                          <a:srgbClr val="626262"/>
                        </a:solidFill>
                        <a:latin typeface="Cambria Math" panose="02040503050406030204" pitchFamily="18" charset="0"/>
                        <a:cs typeface="Arial"/>
                      </a:rPr>
                      <m:t>Beta</m:t>
                    </m:r>
                    <m:d>
                      <m:dPr>
                        <m:ctrlPr>
                          <a:rPr lang="en-GB" altLang="en-US" sz="2400" b="0" i="1" smtClean="0">
                            <a:solidFill>
                              <a:srgbClr val="626262"/>
                            </a:solidFill>
                            <a:latin typeface="Cambria Math" panose="02040503050406030204" pitchFamily="18" charset="0"/>
                            <a:cs typeface="Arial"/>
                          </a:rPr>
                        </m:ctrlPr>
                      </m:dPr>
                      <m:e>
                        <m:sSub>
                          <m:sSubPr>
                            <m:ctrlPr>
                              <a:rPr lang="en-GB" altLang="en-US" sz="2400" b="0" i="1" smtClean="0">
                                <a:solidFill>
                                  <a:srgbClr val="626262"/>
                                </a:solidFill>
                                <a:latin typeface="Cambria Math" panose="02040503050406030204" pitchFamily="18" charset="0"/>
                                <a:cs typeface="Arial"/>
                              </a:rPr>
                            </m:ctrlPr>
                          </m:sSubPr>
                          <m:e>
                            <m:r>
                              <a:rPr lang="en-GB" altLang="en-US" sz="2400" b="0" i="1" smtClean="0">
                                <a:solidFill>
                                  <a:srgbClr val="626262"/>
                                </a:solidFill>
                                <a:latin typeface="Cambria Math" panose="02040503050406030204" pitchFamily="18" charset="0"/>
                                <a:cs typeface="Arial"/>
                              </a:rPr>
                              <m:t>𝑘</m:t>
                            </m:r>
                          </m:e>
                          <m:sub>
                            <m:r>
                              <a:rPr lang="en-GB" altLang="en-US" sz="2400" b="0" i="1" smtClean="0">
                                <a:solidFill>
                                  <a:srgbClr val="626262"/>
                                </a:solidFill>
                                <a:latin typeface="Cambria Math" panose="02040503050406030204" pitchFamily="18" charset="0"/>
                                <a:cs typeface="Arial"/>
                              </a:rPr>
                              <m:t>𝑡</m:t>
                            </m:r>
                          </m:sub>
                        </m:sSub>
                        <m:sSubSup>
                          <m:sSubSupPr>
                            <m:ctrlPr>
                              <a:rPr lang="en-GB" altLang="en-US" sz="2400" i="1" smtClean="0">
                                <a:solidFill>
                                  <a:schemeClr val="accent1"/>
                                </a:solidFill>
                                <a:latin typeface="Cambria Math" panose="02040503050406030204" pitchFamily="18" charset="0"/>
                              </a:rPr>
                            </m:ctrlPr>
                          </m:sSubSupPr>
                          <m:e>
                            <m:r>
                              <a:rPr lang="en-GB" altLang="en-US" sz="2400" i="1">
                                <a:solidFill>
                                  <a:schemeClr val="accent1"/>
                                </a:solidFill>
                                <a:latin typeface="Cambria Math" panose="02040503050406030204" pitchFamily="18" charset="0"/>
                              </a:rPr>
                              <m:t>h</m:t>
                            </m:r>
                          </m:e>
                          <m:sub>
                            <m:r>
                              <a:rPr lang="en-GB" altLang="en-US" sz="2400" b="0" i="1" smtClean="0">
                                <a:solidFill>
                                  <a:schemeClr val="accent1"/>
                                </a:solidFill>
                                <a:latin typeface="Cambria Math" panose="02040503050406030204" pitchFamily="18" charset="0"/>
                              </a:rPr>
                              <m:t>𝑡</m:t>
                            </m:r>
                          </m:sub>
                          <m:sup>
                            <m:r>
                              <a:rPr lang="en-GB" altLang="en-US" sz="2400" i="1">
                                <a:solidFill>
                                  <a:schemeClr val="accent1"/>
                                </a:solidFill>
                                <a:latin typeface="Cambria Math" panose="02040503050406030204" pitchFamily="18" charset="0"/>
                              </a:rPr>
                              <m:t>𝐴</m:t>
                            </m:r>
                          </m:sup>
                        </m:sSubSup>
                        <m:r>
                          <a:rPr lang="en-GB" altLang="en-US" sz="2400" b="0" i="1" smtClean="0">
                            <a:solidFill>
                              <a:srgbClr val="626262"/>
                            </a:solidFill>
                            <a:latin typeface="Cambria Math" panose="02040503050406030204" pitchFamily="18" charset="0"/>
                            <a:cs typeface="Arial"/>
                          </a:rPr>
                          <m:t>+</m:t>
                        </m:r>
                        <m:sSub>
                          <m:sSubPr>
                            <m:ctrlPr>
                              <a:rPr lang="en-GB" altLang="en-US" sz="2400" b="0" i="1" smtClean="0">
                                <a:solidFill>
                                  <a:schemeClr val="accent3"/>
                                </a:solidFill>
                                <a:latin typeface="Cambria Math" panose="02040503050406030204" pitchFamily="18" charset="0"/>
                                <a:cs typeface="Arial"/>
                              </a:rPr>
                            </m:ctrlPr>
                          </m:sSubPr>
                          <m:e>
                            <m:r>
                              <a:rPr lang="en-GB" altLang="en-US" sz="2400" b="0" i="1" smtClean="0">
                                <a:solidFill>
                                  <a:schemeClr val="accent3"/>
                                </a:solidFill>
                                <a:latin typeface="Cambria Math" panose="02040503050406030204" pitchFamily="18" charset="0"/>
                                <a:cs typeface="Arial"/>
                              </a:rPr>
                              <m:t>𝛼</m:t>
                            </m:r>
                          </m:e>
                          <m:sub>
                            <m:r>
                              <a:rPr lang="en-GB" altLang="en-US" sz="2400" b="0" i="1" smtClean="0">
                                <a:solidFill>
                                  <a:schemeClr val="accent3"/>
                                </a:solidFill>
                                <a:latin typeface="Cambria Math" panose="02040503050406030204" pitchFamily="18" charset="0"/>
                                <a:cs typeface="Arial"/>
                              </a:rPr>
                              <m:t>0</m:t>
                            </m:r>
                          </m:sub>
                        </m:sSub>
                        <m:r>
                          <a:rPr lang="en-GB" altLang="en-US" sz="2400" b="0" i="1" smtClean="0">
                            <a:solidFill>
                              <a:srgbClr val="626262"/>
                            </a:solidFill>
                            <a:latin typeface="Cambria Math" panose="02040503050406030204" pitchFamily="18" charset="0"/>
                            <a:cs typeface="Arial"/>
                          </a:rPr>
                          <m:t>,</m:t>
                        </m:r>
                        <m:sSub>
                          <m:sSubPr>
                            <m:ctrlPr>
                              <a:rPr lang="en-GB" altLang="en-US" sz="2400" b="0" i="1" smtClean="0">
                                <a:solidFill>
                                  <a:srgbClr val="626262"/>
                                </a:solidFill>
                                <a:latin typeface="Cambria Math" panose="02040503050406030204" pitchFamily="18" charset="0"/>
                                <a:cs typeface="Arial"/>
                              </a:rPr>
                            </m:ctrlPr>
                          </m:sSubPr>
                          <m:e>
                            <m:r>
                              <a:rPr lang="en-GB" altLang="en-US" sz="2400" b="0" i="1" smtClean="0">
                                <a:solidFill>
                                  <a:srgbClr val="626262"/>
                                </a:solidFill>
                                <a:latin typeface="Cambria Math" panose="02040503050406030204" pitchFamily="18" charset="0"/>
                                <a:cs typeface="Arial"/>
                              </a:rPr>
                              <m:t>𝑘</m:t>
                            </m:r>
                          </m:e>
                          <m:sub>
                            <m:r>
                              <a:rPr lang="en-GB" altLang="en-US" sz="2400" b="0" i="1" smtClean="0">
                                <a:solidFill>
                                  <a:srgbClr val="626262"/>
                                </a:solidFill>
                                <a:latin typeface="Cambria Math" panose="02040503050406030204" pitchFamily="18" charset="0"/>
                                <a:cs typeface="Arial"/>
                              </a:rPr>
                              <m:t>𝑡</m:t>
                            </m:r>
                          </m:sub>
                        </m:sSub>
                        <m:d>
                          <m:dPr>
                            <m:ctrlPr>
                              <a:rPr lang="en-GB" altLang="en-US" sz="2400" b="0" i="1" smtClean="0">
                                <a:solidFill>
                                  <a:schemeClr val="accent1"/>
                                </a:solidFill>
                                <a:latin typeface="Cambria Math" panose="02040503050406030204" pitchFamily="18" charset="0"/>
                                <a:cs typeface="Arial"/>
                              </a:rPr>
                            </m:ctrlPr>
                          </m:dPr>
                          <m:e>
                            <m:r>
                              <a:rPr lang="en-GB" altLang="en-US" sz="2400" b="0" i="1" smtClean="0">
                                <a:solidFill>
                                  <a:schemeClr val="accent1"/>
                                </a:solidFill>
                                <a:latin typeface="Cambria Math" panose="02040503050406030204" pitchFamily="18" charset="0"/>
                                <a:cs typeface="Arial"/>
                              </a:rPr>
                              <m:t>1−</m:t>
                            </m:r>
                            <m:sSubSup>
                              <m:sSubSupPr>
                                <m:ctrlPr>
                                  <a:rPr lang="en-GB" altLang="en-US" sz="2400" i="1">
                                    <a:solidFill>
                                      <a:schemeClr val="accent1"/>
                                    </a:solidFill>
                                    <a:latin typeface="Cambria Math" panose="02040503050406030204" pitchFamily="18" charset="0"/>
                                  </a:rPr>
                                </m:ctrlPr>
                              </m:sSubSupPr>
                              <m:e>
                                <m:r>
                                  <a:rPr lang="en-GB" altLang="en-US" sz="2400" i="1">
                                    <a:solidFill>
                                      <a:schemeClr val="accent1"/>
                                    </a:solidFill>
                                    <a:latin typeface="Cambria Math" panose="02040503050406030204" pitchFamily="18" charset="0"/>
                                  </a:rPr>
                                  <m:t>h</m:t>
                                </m:r>
                              </m:e>
                              <m:sub>
                                <m:r>
                                  <a:rPr lang="en-GB" altLang="en-US" sz="2400" b="0" i="1" smtClean="0">
                                    <a:solidFill>
                                      <a:schemeClr val="accent1"/>
                                    </a:solidFill>
                                    <a:latin typeface="Cambria Math" panose="02040503050406030204" pitchFamily="18" charset="0"/>
                                  </a:rPr>
                                  <m:t>𝑡</m:t>
                                </m:r>
                              </m:sub>
                              <m:sup>
                                <m:r>
                                  <a:rPr lang="en-GB" altLang="en-US" sz="2400" i="1">
                                    <a:solidFill>
                                      <a:schemeClr val="accent1"/>
                                    </a:solidFill>
                                    <a:latin typeface="Cambria Math" panose="02040503050406030204" pitchFamily="18" charset="0"/>
                                  </a:rPr>
                                  <m:t>𝐴</m:t>
                                </m:r>
                              </m:sup>
                            </m:sSubSup>
                          </m:e>
                        </m:d>
                        <m:r>
                          <a:rPr lang="en-GB" altLang="en-US" sz="2400" b="0" i="1" smtClean="0">
                            <a:solidFill>
                              <a:srgbClr val="626262"/>
                            </a:solidFill>
                            <a:latin typeface="Cambria Math" panose="02040503050406030204" pitchFamily="18" charset="0"/>
                            <a:cs typeface="Arial"/>
                          </a:rPr>
                          <m:t>+</m:t>
                        </m:r>
                        <m:sSub>
                          <m:sSubPr>
                            <m:ctrlPr>
                              <a:rPr lang="en-GB" altLang="en-US" sz="2400" b="0" i="1" smtClean="0">
                                <a:solidFill>
                                  <a:schemeClr val="accent3"/>
                                </a:solidFill>
                                <a:latin typeface="Cambria Math" panose="02040503050406030204" pitchFamily="18" charset="0"/>
                                <a:cs typeface="Arial"/>
                              </a:rPr>
                            </m:ctrlPr>
                          </m:sSubPr>
                          <m:e>
                            <m:r>
                              <a:rPr lang="en-GB" altLang="en-US" sz="2400" b="0" i="1" smtClean="0">
                                <a:solidFill>
                                  <a:schemeClr val="accent3"/>
                                </a:solidFill>
                                <a:latin typeface="Cambria Math" panose="02040503050406030204" pitchFamily="18" charset="0"/>
                                <a:cs typeface="Arial"/>
                              </a:rPr>
                              <m:t>𝛽</m:t>
                            </m:r>
                          </m:e>
                          <m:sub>
                            <m:r>
                              <a:rPr lang="en-GB" altLang="en-US" sz="2400" b="0" i="1" smtClean="0">
                                <a:solidFill>
                                  <a:schemeClr val="accent3"/>
                                </a:solidFill>
                                <a:latin typeface="Cambria Math" panose="02040503050406030204" pitchFamily="18" charset="0"/>
                                <a:cs typeface="Arial"/>
                              </a:rPr>
                              <m:t>0</m:t>
                            </m:r>
                          </m:sub>
                        </m:sSub>
                      </m:e>
                    </m:d>
                    <m:r>
                      <a:rPr lang="en-GB" altLang="en-US" sz="2400" b="0" i="1" smtClean="0">
                        <a:solidFill>
                          <a:srgbClr val="626262"/>
                        </a:solidFill>
                        <a:latin typeface="Cambria Math" panose="02040503050406030204" pitchFamily="18" charset="0"/>
                        <a:cs typeface="Arial"/>
                      </a:rPr>
                      <m:t> </m:t>
                    </m:r>
                  </m:oMath>
                </a14:m>
                <a:r>
                  <a:rPr lang="en-GB" altLang="en-US" sz="2400" b="0" dirty="0">
                    <a:solidFill>
                      <a:srgbClr val="626262"/>
                    </a:solidFill>
                    <a:latin typeface="Arial"/>
                    <a:cs typeface="Arial"/>
                  </a:rPr>
                  <a:t> </a:t>
                </a:r>
              </a:p>
            </p:txBody>
          </p:sp>
        </mc:Choice>
        <mc:Fallback xmlns="">
          <p:sp>
            <p:nvSpPr>
              <p:cNvPr id="5" name="Rectangle 4">
                <a:extLst>
                  <a:ext uri="{FF2B5EF4-FFF2-40B4-BE49-F238E27FC236}">
                    <a16:creationId xmlns:a16="http://schemas.microsoft.com/office/drawing/2014/main" id="{697BFE5A-7C82-E244-83C3-A634D5C30E22}"/>
                  </a:ext>
                </a:extLst>
              </p:cNvPr>
              <p:cNvSpPr>
                <a:spLocks noRot="1" noChangeAspect="1" noMove="1" noResize="1" noEditPoints="1" noAdjustHandles="1" noChangeArrowheads="1" noChangeShapeType="1" noTextEdit="1"/>
              </p:cNvSpPr>
              <p:nvPr/>
            </p:nvSpPr>
            <p:spPr>
              <a:xfrm>
                <a:off x="416314" y="1387942"/>
                <a:ext cx="11418931" cy="2101473"/>
              </a:xfrm>
              <a:prstGeom prst="rect">
                <a:avLst/>
              </a:prstGeom>
              <a:blipFill>
                <a:blip r:embed="rId3"/>
                <a:stretch>
                  <a:fillRect l="-694" t="-2035" b="-3779"/>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67B54F19-1212-9345-95FF-9D2815FD6E96}"/>
              </a:ext>
            </a:extLst>
          </p:cNvPr>
          <p:cNvSpPr txBox="1"/>
          <p:nvPr/>
        </p:nvSpPr>
        <p:spPr>
          <a:xfrm>
            <a:off x="403340" y="345182"/>
            <a:ext cx="11218940"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Combination: methodology</a:t>
            </a:r>
          </a:p>
        </p:txBody>
      </p:sp>
      <p:sp>
        <p:nvSpPr>
          <p:cNvPr id="3" name="TextBox 2">
            <a:extLst>
              <a:ext uri="{FF2B5EF4-FFF2-40B4-BE49-F238E27FC236}">
                <a16:creationId xmlns:a16="http://schemas.microsoft.com/office/drawing/2014/main" id="{1856FFF5-D430-E24E-BB7C-76D034742A42}"/>
              </a:ext>
            </a:extLst>
          </p:cNvPr>
          <p:cNvSpPr txBox="1"/>
          <p:nvPr/>
        </p:nvSpPr>
        <p:spPr>
          <a:xfrm>
            <a:off x="4888194" y="6084608"/>
            <a:ext cx="7225469" cy="600164"/>
          </a:xfrm>
          <a:prstGeom prst="rect">
            <a:avLst/>
          </a:prstGeom>
          <a:noFill/>
        </p:spPr>
        <p:txBody>
          <a:bodyPr wrap="square" rtlCol="0">
            <a:spAutoFit/>
          </a:bodyPr>
          <a:lstStyle/>
          <a:p>
            <a:pPr>
              <a:spcBef>
                <a:spcPct val="40000"/>
              </a:spcBef>
            </a:pPr>
            <a:r>
              <a:rPr kumimoji="0" lang="en-GB" sz="1100" b="0" u="none" strike="noStrike" kern="0" cap="none" spc="0" normalizeH="0" baseline="0" noProof="0" dirty="0">
                <a:ln>
                  <a:noFill/>
                </a:ln>
                <a:solidFill>
                  <a:srgbClr val="676767"/>
                </a:solidFill>
                <a:effectLst/>
                <a:uLnTx/>
                <a:uFillTx/>
                <a:latin typeface="+mj-lt"/>
                <a:ea typeface="Verdana"/>
                <a:cs typeface="Verdana"/>
                <a:sym typeface="Verdana"/>
              </a:rPr>
              <a:t>CIS data are statistical data from ONS which is Crown Copyright. The use of the ONS statistical data in this work does not imply the endorsement of the ONS in relation to the interpretation or analysis of the statistical data. This work uses research datasets which may not exactly reproduce National Statistics aggregates.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9AF541C-D9D3-2FF1-3F0B-E26E224F57BE}"/>
                  </a:ext>
                </a:extLst>
              </p:cNvPr>
              <p:cNvSpPr txBox="1"/>
              <p:nvPr/>
            </p:nvSpPr>
            <p:spPr>
              <a:xfrm>
                <a:off x="6640253" y="3633344"/>
                <a:ext cx="4984185" cy="461665"/>
              </a:xfrm>
              <a:prstGeom prst="rect">
                <a:avLst/>
              </a:prstGeom>
              <a:noFill/>
            </p:spPr>
            <p:txBody>
              <a:bodyPr wrap="none" rtlCol="0">
                <a:spAutoFit/>
              </a:bodyPr>
              <a:lstStyle/>
              <a:p>
                <a14:m>
                  <m:oMath xmlns:m="http://schemas.openxmlformats.org/officeDocument/2006/math">
                    <m:r>
                      <m:rPr>
                        <m:sty m:val="p"/>
                      </m:rPr>
                      <a:rPr lang="en-GB" sz="2400" b="0" i="0" smtClean="0">
                        <a:solidFill>
                          <a:schemeClr val="accent3"/>
                        </a:solidFill>
                        <a:latin typeface="Cambria Math" panose="02040503050406030204" pitchFamily="18" charset="0"/>
                      </a:rPr>
                      <m:t>Beta</m:t>
                    </m:r>
                    <m:d>
                      <m:dPr>
                        <m:ctrlPr>
                          <a:rPr lang="en-GB" sz="2400" b="0" i="1" smtClean="0">
                            <a:solidFill>
                              <a:schemeClr val="accent3"/>
                            </a:solidFill>
                            <a:latin typeface="Cambria Math" panose="02040503050406030204" pitchFamily="18" charset="0"/>
                          </a:rPr>
                        </m:ctrlPr>
                      </m:dPr>
                      <m:e>
                        <m:sSub>
                          <m:sSubPr>
                            <m:ctrlPr>
                              <a:rPr lang="en-GB" sz="2400" b="0" i="1" smtClean="0">
                                <a:solidFill>
                                  <a:schemeClr val="accent3"/>
                                </a:solidFill>
                                <a:latin typeface="Cambria Math" panose="02040503050406030204" pitchFamily="18" charset="0"/>
                              </a:rPr>
                            </m:ctrlPr>
                          </m:sSubPr>
                          <m:e>
                            <m:r>
                              <a:rPr lang="en-GB" sz="2400" b="0" i="1" smtClean="0">
                                <a:solidFill>
                                  <a:schemeClr val="accent3"/>
                                </a:solidFill>
                                <a:latin typeface="Cambria Math" panose="02040503050406030204" pitchFamily="18" charset="0"/>
                              </a:rPr>
                              <m:t>𝛼</m:t>
                            </m:r>
                          </m:e>
                          <m:sub>
                            <m:r>
                              <a:rPr lang="en-GB" sz="2400" b="0" i="1" smtClean="0">
                                <a:solidFill>
                                  <a:schemeClr val="accent3"/>
                                </a:solidFill>
                                <a:latin typeface="Cambria Math" panose="02040503050406030204" pitchFamily="18" charset="0"/>
                              </a:rPr>
                              <m:t>0</m:t>
                            </m:r>
                          </m:sub>
                        </m:sSub>
                        <m:r>
                          <a:rPr lang="en-GB" sz="2400" b="0" i="1" smtClean="0">
                            <a:solidFill>
                              <a:schemeClr val="accent3"/>
                            </a:solidFill>
                            <a:latin typeface="Cambria Math" panose="02040503050406030204" pitchFamily="18" charset="0"/>
                          </a:rPr>
                          <m:t>,</m:t>
                        </m:r>
                        <m:sSub>
                          <m:sSubPr>
                            <m:ctrlPr>
                              <a:rPr lang="en-GB" sz="2400" b="0" i="1" smtClean="0">
                                <a:solidFill>
                                  <a:schemeClr val="accent3"/>
                                </a:solidFill>
                                <a:latin typeface="Cambria Math" panose="02040503050406030204" pitchFamily="18" charset="0"/>
                              </a:rPr>
                            </m:ctrlPr>
                          </m:sSubPr>
                          <m:e>
                            <m:r>
                              <a:rPr lang="en-GB" sz="2400" b="0" i="1" smtClean="0">
                                <a:solidFill>
                                  <a:schemeClr val="accent3"/>
                                </a:solidFill>
                                <a:latin typeface="Cambria Math" panose="02040503050406030204" pitchFamily="18" charset="0"/>
                              </a:rPr>
                              <m:t>𝛽</m:t>
                            </m:r>
                          </m:e>
                          <m:sub>
                            <m:r>
                              <a:rPr lang="en-GB" sz="2400" b="0" i="1" smtClean="0">
                                <a:solidFill>
                                  <a:schemeClr val="accent3"/>
                                </a:solidFill>
                                <a:latin typeface="Cambria Math" panose="02040503050406030204" pitchFamily="18" charset="0"/>
                              </a:rPr>
                              <m:t>0</m:t>
                            </m:r>
                          </m:sub>
                        </m:sSub>
                      </m:e>
                    </m:d>
                  </m:oMath>
                </a14:m>
                <a:r>
                  <a:rPr lang="en-GB" sz="2400" dirty="0">
                    <a:solidFill>
                      <a:schemeClr val="accent3"/>
                    </a:solidFill>
                  </a:rPr>
                  <a:t> is a vague default prior</a:t>
                </a:r>
              </a:p>
            </p:txBody>
          </p:sp>
        </mc:Choice>
        <mc:Fallback xmlns="">
          <p:sp>
            <p:nvSpPr>
              <p:cNvPr id="6" name="TextBox 5">
                <a:extLst>
                  <a:ext uri="{FF2B5EF4-FFF2-40B4-BE49-F238E27FC236}">
                    <a16:creationId xmlns:a16="http://schemas.microsoft.com/office/drawing/2014/main" id="{79AF541C-D9D3-2FF1-3F0B-E26E224F57BE}"/>
                  </a:ext>
                </a:extLst>
              </p:cNvPr>
              <p:cNvSpPr txBox="1">
                <a:spLocks noRot="1" noChangeAspect="1" noMove="1" noResize="1" noEditPoints="1" noAdjustHandles="1" noChangeArrowheads="1" noChangeShapeType="1" noTextEdit="1"/>
              </p:cNvSpPr>
              <p:nvPr/>
            </p:nvSpPr>
            <p:spPr>
              <a:xfrm>
                <a:off x="6640253" y="3633344"/>
                <a:ext cx="4984185" cy="461665"/>
              </a:xfrm>
              <a:prstGeom prst="rect">
                <a:avLst/>
              </a:prstGeom>
              <a:blipFill>
                <a:blip r:embed="rId4"/>
                <a:stretch>
                  <a:fillRect l="-244" t="-9211" r="-1222" b="-30263"/>
                </a:stretch>
              </a:blipFill>
            </p:spPr>
            <p:txBody>
              <a:bodyPr/>
              <a:lstStyle/>
              <a:p>
                <a:r>
                  <a:rPr lang="en-US">
                    <a:noFill/>
                  </a:rPr>
                  <a:t> </a:t>
                </a:r>
              </a:p>
            </p:txBody>
          </p:sp>
        </mc:Fallback>
      </mc:AlternateContent>
    </p:spTree>
    <p:extLst>
      <p:ext uri="{BB962C8B-B14F-4D97-AF65-F5344CB8AC3E}">
        <p14:creationId xmlns:p14="http://schemas.microsoft.com/office/powerpoint/2010/main" val="3368412025"/>
      </p:ext>
    </p:extLst>
  </p:cSld>
  <p:clrMapOvr>
    <a:masterClrMapping/>
  </p:clrMapOvr>
  <mc:AlternateContent xmlns:mc="http://schemas.openxmlformats.org/markup-compatibility/2006" xmlns:p14="http://schemas.microsoft.com/office/powerpoint/2010/main">
    <mc:Choice Requires="p14">
      <p:transition spd="slow" p14:dur="2000" advTm="9486"/>
    </mc:Choice>
    <mc:Fallback xmlns="">
      <p:transition spd="slow" advTm="9486"/>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97BFE5A-7C82-E244-83C3-A634D5C30E22}"/>
                  </a:ext>
                </a:extLst>
              </p:cNvPr>
              <p:cNvSpPr/>
              <p:nvPr/>
            </p:nvSpPr>
            <p:spPr>
              <a:xfrm>
                <a:off x="416314" y="1387942"/>
                <a:ext cx="11418931" cy="2101473"/>
              </a:xfrm>
              <a:prstGeom prst="rect">
                <a:avLst/>
              </a:prstGeom>
            </p:spPr>
            <p:txBody>
              <a:bodyPr wrap="square">
                <a:spAutoFit/>
              </a:bodyPr>
              <a:lstStyle/>
              <a:p>
                <a:pPr marL="457200" indent="-457200">
                  <a:spcBef>
                    <a:spcPct val="40000"/>
                  </a:spcBef>
                  <a:buFont typeface="Arial" panose="020B0604020202020204" pitchFamily="34" charset="0"/>
                  <a:buChar char="•"/>
                </a:pPr>
                <a:r>
                  <a:rPr lang="en-US" altLang="en-US" sz="2400" dirty="0">
                    <a:solidFill>
                      <a:srgbClr val="626262"/>
                    </a:solidFill>
                  </a:rPr>
                  <a:t>Approximate ATACCC hazard</a:t>
                </a:r>
                <a:r>
                  <a:rPr lang="en-GB" altLang="en-US" sz="2400" dirty="0">
                    <a:solidFill>
                      <a:srgbClr val="626262"/>
                    </a:solidFill>
                  </a:rPr>
                  <a:t> posterior</a:t>
                </a:r>
                <a:endParaRPr lang="en-US" altLang="en-US" sz="2400" dirty="0">
                  <a:solidFill>
                    <a:srgbClr val="626262"/>
                  </a:solidFill>
                </a:endParaRPr>
              </a:p>
              <a:p>
                <a:pPr algn="ctr">
                  <a:spcBef>
                    <a:spcPct val="40000"/>
                  </a:spcBef>
                </a:pPr>
                <a14:m>
                  <m:oMath xmlns:m="http://schemas.openxmlformats.org/officeDocument/2006/math">
                    <m:r>
                      <m:rPr>
                        <m:sty m:val="p"/>
                      </m:rPr>
                      <a:rPr lang="en-GB" altLang="en-US" sz="2400" b="0" i="0" smtClean="0">
                        <a:solidFill>
                          <a:srgbClr val="626262"/>
                        </a:solidFill>
                        <a:latin typeface="Cambria Math" panose="02040503050406030204" pitchFamily="18" charset="0"/>
                        <a:cs typeface="Arial"/>
                      </a:rPr>
                      <m:t>logit</m:t>
                    </m:r>
                    <m:d>
                      <m:dPr>
                        <m:ctrlPr>
                          <a:rPr lang="en-GB" altLang="en-US" sz="2400" b="0" i="1" smtClean="0">
                            <a:solidFill>
                              <a:srgbClr val="626262"/>
                            </a:solidFill>
                            <a:latin typeface="Cambria Math" panose="02040503050406030204" pitchFamily="18" charset="0"/>
                            <a:cs typeface="Arial"/>
                          </a:rPr>
                        </m:ctrlPr>
                      </m:dPr>
                      <m:e>
                        <m:sSup>
                          <m:sSupPr>
                            <m:ctrlPr>
                              <a:rPr lang="en-GB" altLang="en-US" sz="2400" b="1" i="1">
                                <a:solidFill>
                                  <a:srgbClr val="626262"/>
                                </a:solidFill>
                                <a:latin typeface="Cambria Math" panose="02040503050406030204" pitchFamily="18" charset="0"/>
                              </a:rPr>
                            </m:ctrlPr>
                          </m:sSupPr>
                          <m:e>
                            <m:r>
                              <a:rPr lang="en-GB" altLang="en-US" sz="2400" b="1" i="1">
                                <a:solidFill>
                                  <a:srgbClr val="626262"/>
                                </a:solidFill>
                                <a:latin typeface="Cambria Math" panose="02040503050406030204" pitchFamily="18" charset="0"/>
                              </a:rPr>
                              <m:t>𝒉</m:t>
                            </m:r>
                          </m:e>
                          <m:sup>
                            <m:r>
                              <a:rPr lang="en-GB" altLang="en-US" sz="2400" b="1" i="1">
                                <a:solidFill>
                                  <a:srgbClr val="626262"/>
                                </a:solidFill>
                                <a:latin typeface="Cambria Math" panose="02040503050406030204" pitchFamily="18" charset="0"/>
                              </a:rPr>
                              <m:t>𝑨</m:t>
                            </m:r>
                          </m:sup>
                        </m:sSup>
                      </m:e>
                    </m:d>
                    <m:r>
                      <a:rPr lang="en-GB" altLang="en-US" sz="2400" b="0" i="1" smtClean="0">
                        <a:solidFill>
                          <a:srgbClr val="626262"/>
                        </a:solidFill>
                        <a:latin typeface="Cambria Math" panose="02040503050406030204" pitchFamily="18" charset="0"/>
                        <a:cs typeface="Arial"/>
                      </a:rPr>
                      <m:t> ~ </m:t>
                    </m:r>
                    <m:r>
                      <a:rPr lang="en-GB" altLang="en-US" sz="2400" b="0" i="1" smtClean="0">
                        <a:solidFill>
                          <a:srgbClr val="626262"/>
                        </a:solidFill>
                        <a:latin typeface="Cambria Math" panose="02040503050406030204" pitchFamily="18" charset="0"/>
                        <a:cs typeface="Arial"/>
                      </a:rPr>
                      <m:t>𝑁</m:t>
                    </m:r>
                    <m:d>
                      <m:dPr>
                        <m:ctrlPr>
                          <a:rPr lang="en-GB" altLang="en-US" sz="2400" b="0" i="1" smtClean="0">
                            <a:solidFill>
                              <a:srgbClr val="626262"/>
                            </a:solidFill>
                            <a:latin typeface="Cambria Math" panose="02040503050406030204" pitchFamily="18" charset="0"/>
                            <a:cs typeface="Arial"/>
                          </a:rPr>
                        </m:ctrlPr>
                      </m:dPr>
                      <m:e>
                        <m:r>
                          <a:rPr lang="en-GB" altLang="en-US" sz="2400" b="1" i="1" smtClean="0">
                            <a:solidFill>
                              <a:srgbClr val="626262"/>
                            </a:solidFill>
                            <a:latin typeface="Cambria Math" panose="02040503050406030204" pitchFamily="18" charset="0"/>
                            <a:cs typeface="Arial"/>
                          </a:rPr>
                          <m:t>𝝁</m:t>
                        </m:r>
                        <m:r>
                          <a:rPr lang="en-GB" altLang="en-US" sz="2400" b="0" i="1" smtClean="0">
                            <a:solidFill>
                              <a:srgbClr val="626262"/>
                            </a:solidFill>
                            <a:latin typeface="Cambria Math" panose="02040503050406030204" pitchFamily="18" charset="0"/>
                            <a:cs typeface="Arial"/>
                          </a:rPr>
                          <m:t>,</m:t>
                        </m:r>
                        <m:r>
                          <m:rPr>
                            <m:sty m:val="p"/>
                          </m:rPr>
                          <a:rPr lang="en-GB" altLang="en-US" sz="2400" b="0" i="0" smtClean="0">
                            <a:solidFill>
                              <a:srgbClr val="626262"/>
                            </a:solidFill>
                            <a:latin typeface="Cambria Math" panose="02040503050406030204" pitchFamily="18" charset="0"/>
                            <a:cs typeface="Arial"/>
                          </a:rPr>
                          <m:t>Σ</m:t>
                        </m:r>
                      </m:e>
                    </m:d>
                  </m:oMath>
                </a14:m>
                <a:r>
                  <a:rPr lang="en-GB" altLang="en-US" sz="2400" b="0" dirty="0">
                    <a:solidFill>
                      <a:srgbClr val="626262"/>
                    </a:solidFill>
                    <a:latin typeface="Arial"/>
                    <a:cs typeface="Arial"/>
                  </a:rPr>
                  <a:t> </a:t>
                </a:r>
              </a:p>
              <a:p>
                <a:pPr marL="457200" indent="-457200" algn="just">
                  <a:spcBef>
                    <a:spcPct val="40000"/>
                  </a:spcBef>
                  <a:buFont typeface="Arial" panose="020B0604020202020204" pitchFamily="34" charset="0"/>
                  <a:buChar char="•"/>
                </a:pPr>
                <a:r>
                  <a:rPr lang="en-US" altLang="en-US" sz="2400" dirty="0">
                    <a:solidFill>
                      <a:srgbClr val="626262"/>
                    </a:solidFill>
                  </a:rPr>
                  <a:t>Beta process prior </a:t>
                </a:r>
                <a:r>
                  <a:rPr lang="en-US" altLang="en-US" sz="2400" dirty="0">
                    <a:solidFill>
                      <a:schemeClr val="accent1"/>
                    </a:solidFill>
                  </a:rPr>
                  <a:t>based on </a:t>
                </a:r>
                <a14:m>
                  <m:oMath xmlns:m="http://schemas.openxmlformats.org/officeDocument/2006/math">
                    <m:sSup>
                      <m:sSupPr>
                        <m:ctrlPr>
                          <a:rPr lang="en-GB" altLang="en-US" sz="2400" b="1" i="1" smtClean="0">
                            <a:solidFill>
                              <a:schemeClr val="accent1"/>
                            </a:solidFill>
                            <a:latin typeface="Cambria Math" panose="02040503050406030204" pitchFamily="18" charset="0"/>
                          </a:rPr>
                        </m:ctrlPr>
                      </m:sSupPr>
                      <m:e>
                        <m:r>
                          <a:rPr lang="en-GB" altLang="en-US" sz="2400" b="1" i="1">
                            <a:solidFill>
                              <a:schemeClr val="accent1"/>
                            </a:solidFill>
                            <a:latin typeface="Cambria Math" panose="02040503050406030204" pitchFamily="18" charset="0"/>
                          </a:rPr>
                          <m:t>𝒉</m:t>
                        </m:r>
                      </m:e>
                      <m:sup>
                        <m:r>
                          <a:rPr lang="en-GB" altLang="en-US" sz="2400" b="1" i="1">
                            <a:solidFill>
                              <a:schemeClr val="accent1"/>
                            </a:solidFill>
                            <a:latin typeface="Cambria Math" panose="02040503050406030204" pitchFamily="18" charset="0"/>
                          </a:rPr>
                          <m:t>𝑨</m:t>
                        </m:r>
                      </m:sup>
                    </m:sSup>
                  </m:oMath>
                </a14:m>
                <a:endParaRPr lang="en-GB" altLang="en-US" sz="2400" b="1" i="1" dirty="0">
                  <a:solidFill>
                    <a:srgbClr val="626262"/>
                  </a:solidFill>
                  <a:latin typeface="Cambria Math" panose="02040503050406030204" pitchFamily="18" charset="0"/>
                </a:endParaRPr>
              </a:p>
              <a:p>
                <a:pPr lvl="1" algn="just">
                  <a:spcBef>
                    <a:spcPct val="40000"/>
                  </a:spcBef>
                </a:pPr>
                <a:r>
                  <a:rPr lang="en-GB" altLang="en-US" sz="2400" dirty="0">
                    <a:solidFill>
                      <a:srgbClr val="626262"/>
                    </a:solidFill>
                  </a:rPr>
                  <a:t>			</a:t>
                </a:r>
                <a14:m>
                  <m:oMath xmlns:m="http://schemas.openxmlformats.org/officeDocument/2006/math">
                    <m:sSubSup>
                      <m:sSubSupPr>
                        <m:ctrlPr>
                          <a:rPr lang="en-GB" altLang="en-US" sz="2400" i="1">
                            <a:solidFill>
                              <a:srgbClr val="626262"/>
                            </a:solidFill>
                            <a:latin typeface="Cambria Math" panose="02040503050406030204" pitchFamily="18" charset="0"/>
                          </a:rPr>
                        </m:ctrlPr>
                      </m:sSubSupPr>
                      <m:e>
                        <m:r>
                          <a:rPr lang="en-GB" altLang="en-US" sz="2400" i="1">
                            <a:solidFill>
                              <a:srgbClr val="626262"/>
                            </a:solidFill>
                            <a:latin typeface="Cambria Math" panose="02040503050406030204" pitchFamily="18" charset="0"/>
                          </a:rPr>
                          <m:t>h</m:t>
                        </m:r>
                      </m:e>
                      <m:sub>
                        <m:r>
                          <a:rPr lang="en-GB" altLang="en-US" sz="2400" i="1">
                            <a:solidFill>
                              <a:srgbClr val="626262"/>
                            </a:solidFill>
                            <a:latin typeface="Cambria Math" panose="02040503050406030204" pitchFamily="18" charset="0"/>
                          </a:rPr>
                          <m:t>𝑡</m:t>
                        </m:r>
                      </m:sub>
                      <m:sup>
                        <m:r>
                          <a:rPr lang="en-GB" altLang="en-US" sz="2400" b="0" i="1" smtClean="0">
                            <a:solidFill>
                              <a:srgbClr val="626262"/>
                            </a:solidFill>
                            <a:latin typeface="Cambria Math" panose="02040503050406030204" pitchFamily="18" charset="0"/>
                          </a:rPr>
                          <m:t>𝐶𝐼𝑆</m:t>
                        </m:r>
                      </m:sup>
                    </m:sSubSup>
                    <m:r>
                      <a:rPr lang="en-GB" altLang="en-US" sz="2400" b="0" i="1" smtClean="0">
                        <a:solidFill>
                          <a:srgbClr val="626262"/>
                        </a:solidFill>
                        <a:latin typeface="Cambria Math" panose="02040503050406030204" pitchFamily="18" charset="0"/>
                        <a:cs typeface="Arial"/>
                      </a:rPr>
                      <m:t> |</m:t>
                    </m:r>
                    <m:sSup>
                      <m:sSupPr>
                        <m:ctrlPr>
                          <a:rPr lang="en-GB" altLang="en-US" sz="2400" b="1" i="1" smtClean="0">
                            <a:solidFill>
                              <a:schemeClr val="accent1"/>
                            </a:solidFill>
                            <a:latin typeface="Cambria Math" panose="02040503050406030204" pitchFamily="18" charset="0"/>
                          </a:rPr>
                        </m:ctrlPr>
                      </m:sSupPr>
                      <m:e>
                        <m:r>
                          <a:rPr lang="en-GB" altLang="en-US" sz="2400" b="1" i="1">
                            <a:solidFill>
                              <a:schemeClr val="accent1"/>
                            </a:solidFill>
                            <a:latin typeface="Cambria Math" panose="02040503050406030204" pitchFamily="18" charset="0"/>
                          </a:rPr>
                          <m:t>𝒉</m:t>
                        </m:r>
                      </m:e>
                      <m:sup>
                        <m:r>
                          <a:rPr lang="en-GB" altLang="en-US" sz="2400" b="1" i="1">
                            <a:solidFill>
                              <a:schemeClr val="accent1"/>
                            </a:solidFill>
                            <a:latin typeface="Cambria Math" panose="02040503050406030204" pitchFamily="18" charset="0"/>
                          </a:rPr>
                          <m:t>𝑨</m:t>
                        </m:r>
                      </m:sup>
                    </m:sSup>
                    <m:r>
                      <a:rPr lang="en-GB" altLang="en-US" sz="2400" b="0" i="1" smtClean="0">
                        <a:solidFill>
                          <a:srgbClr val="626262"/>
                        </a:solidFill>
                        <a:latin typeface="Cambria Math" panose="02040503050406030204" pitchFamily="18" charset="0"/>
                        <a:cs typeface="Arial"/>
                      </a:rPr>
                      <m:t>~ </m:t>
                    </m:r>
                    <m:r>
                      <m:rPr>
                        <m:sty m:val="p"/>
                      </m:rPr>
                      <a:rPr lang="en-GB" altLang="en-US" sz="2400" b="0" i="0" smtClean="0">
                        <a:solidFill>
                          <a:srgbClr val="626262"/>
                        </a:solidFill>
                        <a:latin typeface="Cambria Math" panose="02040503050406030204" pitchFamily="18" charset="0"/>
                        <a:cs typeface="Arial"/>
                      </a:rPr>
                      <m:t>Beta</m:t>
                    </m:r>
                    <m:d>
                      <m:dPr>
                        <m:ctrlPr>
                          <a:rPr lang="en-GB" altLang="en-US" sz="2400" b="0" i="1" smtClean="0">
                            <a:solidFill>
                              <a:srgbClr val="626262"/>
                            </a:solidFill>
                            <a:latin typeface="Cambria Math" panose="02040503050406030204" pitchFamily="18" charset="0"/>
                            <a:cs typeface="Arial"/>
                          </a:rPr>
                        </m:ctrlPr>
                      </m:dPr>
                      <m:e>
                        <m:sSub>
                          <m:sSubPr>
                            <m:ctrlPr>
                              <a:rPr lang="en-GB" altLang="en-US" sz="2400" b="0" i="1" smtClean="0">
                                <a:solidFill>
                                  <a:schemeClr val="accent6"/>
                                </a:solidFill>
                                <a:latin typeface="Cambria Math" panose="02040503050406030204" pitchFamily="18" charset="0"/>
                                <a:cs typeface="Arial"/>
                              </a:rPr>
                            </m:ctrlPr>
                          </m:sSubPr>
                          <m:e>
                            <m:r>
                              <a:rPr lang="en-GB" altLang="en-US" sz="2400" b="0" i="1" smtClean="0">
                                <a:solidFill>
                                  <a:schemeClr val="accent6"/>
                                </a:solidFill>
                                <a:latin typeface="Cambria Math" panose="02040503050406030204" pitchFamily="18" charset="0"/>
                                <a:cs typeface="Arial"/>
                              </a:rPr>
                              <m:t>𝑘</m:t>
                            </m:r>
                          </m:e>
                          <m:sub>
                            <m:r>
                              <a:rPr lang="en-GB" altLang="en-US" sz="2400" b="0" i="1" smtClean="0">
                                <a:solidFill>
                                  <a:schemeClr val="accent6"/>
                                </a:solidFill>
                                <a:latin typeface="Cambria Math" panose="02040503050406030204" pitchFamily="18" charset="0"/>
                                <a:cs typeface="Arial"/>
                              </a:rPr>
                              <m:t>𝑡</m:t>
                            </m:r>
                          </m:sub>
                        </m:sSub>
                        <m:sSubSup>
                          <m:sSubSupPr>
                            <m:ctrlPr>
                              <a:rPr lang="en-GB" altLang="en-US" sz="2400" i="1" smtClean="0">
                                <a:solidFill>
                                  <a:schemeClr val="accent1"/>
                                </a:solidFill>
                                <a:latin typeface="Cambria Math" panose="02040503050406030204" pitchFamily="18" charset="0"/>
                              </a:rPr>
                            </m:ctrlPr>
                          </m:sSubSupPr>
                          <m:e>
                            <m:r>
                              <a:rPr lang="en-GB" altLang="en-US" sz="2400" i="1">
                                <a:solidFill>
                                  <a:schemeClr val="accent1"/>
                                </a:solidFill>
                                <a:latin typeface="Cambria Math" panose="02040503050406030204" pitchFamily="18" charset="0"/>
                              </a:rPr>
                              <m:t>h</m:t>
                            </m:r>
                          </m:e>
                          <m:sub>
                            <m:r>
                              <a:rPr lang="en-GB" altLang="en-US" sz="2400" b="0" i="1" smtClean="0">
                                <a:solidFill>
                                  <a:schemeClr val="accent1"/>
                                </a:solidFill>
                                <a:latin typeface="Cambria Math" panose="02040503050406030204" pitchFamily="18" charset="0"/>
                              </a:rPr>
                              <m:t>𝑡</m:t>
                            </m:r>
                          </m:sub>
                          <m:sup>
                            <m:r>
                              <a:rPr lang="en-GB" altLang="en-US" sz="2400" i="1">
                                <a:solidFill>
                                  <a:schemeClr val="accent1"/>
                                </a:solidFill>
                                <a:latin typeface="Cambria Math" panose="02040503050406030204" pitchFamily="18" charset="0"/>
                              </a:rPr>
                              <m:t>𝐴</m:t>
                            </m:r>
                          </m:sup>
                        </m:sSubSup>
                        <m:r>
                          <a:rPr lang="en-GB" altLang="en-US" sz="2400" b="0" i="1" smtClean="0">
                            <a:solidFill>
                              <a:srgbClr val="626262"/>
                            </a:solidFill>
                            <a:latin typeface="Cambria Math" panose="02040503050406030204" pitchFamily="18" charset="0"/>
                            <a:cs typeface="Arial"/>
                          </a:rPr>
                          <m:t>+</m:t>
                        </m:r>
                        <m:sSub>
                          <m:sSubPr>
                            <m:ctrlPr>
                              <a:rPr lang="en-GB" altLang="en-US" sz="2400" b="0" i="1" smtClean="0">
                                <a:solidFill>
                                  <a:schemeClr val="accent3"/>
                                </a:solidFill>
                                <a:latin typeface="Cambria Math" panose="02040503050406030204" pitchFamily="18" charset="0"/>
                                <a:cs typeface="Arial"/>
                              </a:rPr>
                            </m:ctrlPr>
                          </m:sSubPr>
                          <m:e>
                            <m:r>
                              <a:rPr lang="en-GB" altLang="en-US" sz="2400" b="0" i="1" smtClean="0">
                                <a:solidFill>
                                  <a:schemeClr val="accent3"/>
                                </a:solidFill>
                                <a:latin typeface="Cambria Math" panose="02040503050406030204" pitchFamily="18" charset="0"/>
                                <a:cs typeface="Arial"/>
                              </a:rPr>
                              <m:t>𝛼</m:t>
                            </m:r>
                          </m:e>
                          <m:sub>
                            <m:r>
                              <a:rPr lang="en-GB" altLang="en-US" sz="2400" b="0" i="1" smtClean="0">
                                <a:solidFill>
                                  <a:schemeClr val="accent3"/>
                                </a:solidFill>
                                <a:latin typeface="Cambria Math" panose="02040503050406030204" pitchFamily="18" charset="0"/>
                                <a:cs typeface="Arial"/>
                              </a:rPr>
                              <m:t>0</m:t>
                            </m:r>
                          </m:sub>
                        </m:sSub>
                        <m:r>
                          <a:rPr lang="en-GB" altLang="en-US" sz="2400" b="0" i="1" smtClean="0">
                            <a:solidFill>
                              <a:srgbClr val="626262"/>
                            </a:solidFill>
                            <a:latin typeface="Cambria Math" panose="02040503050406030204" pitchFamily="18" charset="0"/>
                            <a:cs typeface="Arial"/>
                          </a:rPr>
                          <m:t>,</m:t>
                        </m:r>
                        <m:sSub>
                          <m:sSubPr>
                            <m:ctrlPr>
                              <a:rPr lang="en-GB" altLang="en-US" sz="2400" b="0" i="1" smtClean="0">
                                <a:solidFill>
                                  <a:schemeClr val="accent6"/>
                                </a:solidFill>
                                <a:latin typeface="Cambria Math" panose="02040503050406030204" pitchFamily="18" charset="0"/>
                                <a:cs typeface="Arial"/>
                              </a:rPr>
                            </m:ctrlPr>
                          </m:sSubPr>
                          <m:e>
                            <m:r>
                              <a:rPr lang="en-GB" altLang="en-US" sz="2400" b="0" i="1" smtClean="0">
                                <a:solidFill>
                                  <a:schemeClr val="accent6"/>
                                </a:solidFill>
                                <a:latin typeface="Cambria Math" panose="02040503050406030204" pitchFamily="18" charset="0"/>
                                <a:cs typeface="Arial"/>
                              </a:rPr>
                              <m:t>𝑘</m:t>
                            </m:r>
                          </m:e>
                          <m:sub>
                            <m:r>
                              <a:rPr lang="en-GB" altLang="en-US" sz="2400" b="0" i="1" smtClean="0">
                                <a:solidFill>
                                  <a:schemeClr val="accent6"/>
                                </a:solidFill>
                                <a:latin typeface="Cambria Math" panose="02040503050406030204" pitchFamily="18" charset="0"/>
                                <a:cs typeface="Arial"/>
                              </a:rPr>
                              <m:t>𝑡</m:t>
                            </m:r>
                          </m:sub>
                        </m:sSub>
                        <m:d>
                          <m:dPr>
                            <m:ctrlPr>
                              <a:rPr lang="en-GB" altLang="en-US" sz="2400" b="0" i="1" smtClean="0">
                                <a:solidFill>
                                  <a:schemeClr val="accent1"/>
                                </a:solidFill>
                                <a:latin typeface="Cambria Math" panose="02040503050406030204" pitchFamily="18" charset="0"/>
                                <a:cs typeface="Arial"/>
                              </a:rPr>
                            </m:ctrlPr>
                          </m:dPr>
                          <m:e>
                            <m:r>
                              <a:rPr lang="en-GB" altLang="en-US" sz="2400" b="0" i="1" smtClean="0">
                                <a:solidFill>
                                  <a:schemeClr val="accent1"/>
                                </a:solidFill>
                                <a:latin typeface="Cambria Math" panose="02040503050406030204" pitchFamily="18" charset="0"/>
                                <a:cs typeface="Arial"/>
                              </a:rPr>
                              <m:t>1−</m:t>
                            </m:r>
                            <m:sSubSup>
                              <m:sSubSupPr>
                                <m:ctrlPr>
                                  <a:rPr lang="en-GB" altLang="en-US" sz="2400" i="1">
                                    <a:solidFill>
                                      <a:schemeClr val="accent1"/>
                                    </a:solidFill>
                                    <a:latin typeface="Cambria Math" panose="02040503050406030204" pitchFamily="18" charset="0"/>
                                  </a:rPr>
                                </m:ctrlPr>
                              </m:sSubSupPr>
                              <m:e>
                                <m:r>
                                  <a:rPr lang="en-GB" altLang="en-US" sz="2400" i="1">
                                    <a:solidFill>
                                      <a:schemeClr val="accent1"/>
                                    </a:solidFill>
                                    <a:latin typeface="Cambria Math" panose="02040503050406030204" pitchFamily="18" charset="0"/>
                                  </a:rPr>
                                  <m:t>h</m:t>
                                </m:r>
                              </m:e>
                              <m:sub>
                                <m:r>
                                  <a:rPr lang="en-GB" altLang="en-US" sz="2400" b="0" i="1" smtClean="0">
                                    <a:solidFill>
                                      <a:schemeClr val="accent1"/>
                                    </a:solidFill>
                                    <a:latin typeface="Cambria Math" panose="02040503050406030204" pitchFamily="18" charset="0"/>
                                  </a:rPr>
                                  <m:t>𝑡</m:t>
                                </m:r>
                              </m:sub>
                              <m:sup>
                                <m:r>
                                  <a:rPr lang="en-GB" altLang="en-US" sz="2400" i="1">
                                    <a:solidFill>
                                      <a:schemeClr val="accent1"/>
                                    </a:solidFill>
                                    <a:latin typeface="Cambria Math" panose="02040503050406030204" pitchFamily="18" charset="0"/>
                                  </a:rPr>
                                  <m:t>𝐴</m:t>
                                </m:r>
                              </m:sup>
                            </m:sSubSup>
                          </m:e>
                        </m:d>
                        <m:r>
                          <a:rPr lang="en-GB" altLang="en-US" sz="2400" b="0" i="1" smtClean="0">
                            <a:solidFill>
                              <a:srgbClr val="626262"/>
                            </a:solidFill>
                            <a:latin typeface="Cambria Math" panose="02040503050406030204" pitchFamily="18" charset="0"/>
                            <a:cs typeface="Arial"/>
                          </a:rPr>
                          <m:t>+</m:t>
                        </m:r>
                        <m:sSub>
                          <m:sSubPr>
                            <m:ctrlPr>
                              <a:rPr lang="en-GB" altLang="en-US" sz="2400" b="0" i="1" smtClean="0">
                                <a:solidFill>
                                  <a:schemeClr val="accent3"/>
                                </a:solidFill>
                                <a:latin typeface="Cambria Math" panose="02040503050406030204" pitchFamily="18" charset="0"/>
                                <a:cs typeface="Arial"/>
                              </a:rPr>
                            </m:ctrlPr>
                          </m:sSubPr>
                          <m:e>
                            <m:r>
                              <a:rPr lang="en-GB" altLang="en-US" sz="2400" b="0" i="1" smtClean="0">
                                <a:solidFill>
                                  <a:schemeClr val="accent3"/>
                                </a:solidFill>
                                <a:latin typeface="Cambria Math" panose="02040503050406030204" pitchFamily="18" charset="0"/>
                                <a:cs typeface="Arial"/>
                              </a:rPr>
                              <m:t>𝛽</m:t>
                            </m:r>
                          </m:e>
                          <m:sub>
                            <m:r>
                              <a:rPr lang="en-GB" altLang="en-US" sz="2400" b="0" i="1" smtClean="0">
                                <a:solidFill>
                                  <a:schemeClr val="accent3"/>
                                </a:solidFill>
                                <a:latin typeface="Cambria Math" panose="02040503050406030204" pitchFamily="18" charset="0"/>
                                <a:cs typeface="Arial"/>
                              </a:rPr>
                              <m:t>0</m:t>
                            </m:r>
                          </m:sub>
                        </m:sSub>
                      </m:e>
                    </m:d>
                    <m:r>
                      <a:rPr lang="en-GB" altLang="en-US" sz="2400" b="0" i="1" smtClean="0">
                        <a:solidFill>
                          <a:srgbClr val="626262"/>
                        </a:solidFill>
                        <a:latin typeface="Cambria Math" panose="02040503050406030204" pitchFamily="18" charset="0"/>
                        <a:cs typeface="Arial"/>
                      </a:rPr>
                      <m:t> </m:t>
                    </m:r>
                  </m:oMath>
                </a14:m>
                <a:r>
                  <a:rPr lang="en-GB" altLang="en-US" sz="2400" b="0" dirty="0">
                    <a:solidFill>
                      <a:srgbClr val="626262"/>
                    </a:solidFill>
                    <a:latin typeface="Arial"/>
                    <a:cs typeface="Arial"/>
                  </a:rPr>
                  <a:t> </a:t>
                </a:r>
              </a:p>
            </p:txBody>
          </p:sp>
        </mc:Choice>
        <mc:Fallback xmlns="">
          <p:sp>
            <p:nvSpPr>
              <p:cNvPr id="5" name="Rectangle 4">
                <a:extLst>
                  <a:ext uri="{FF2B5EF4-FFF2-40B4-BE49-F238E27FC236}">
                    <a16:creationId xmlns:a16="http://schemas.microsoft.com/office/drawing/2014/main" id="{697BFE5A-7C82-E244-83C3-A634D5C30E22}"/>
                  </a:ext>
                </a:extLst>
              </p:cNvPr>
              <p:cNvSpPr>
                <a:spLocks noRot="1" noChangeAspect="1" noMove="1" noResize="1" noEditPoints="1" noAdjustHandles="1" noChangeArrowheads="1" noChangeShapeType="1" noTextEdit="1"/>
              </p:cNvSpPr>
              <p:nvPr/>
            </p:nvSpPr>
            <p:spPr>
              <a:xfrm>
                <a:off x="416314" y="1387942"/>
                <a:ext cx="11418931" cy="2101473"/>
              </a:xfrm>
              <a:prstGeom prst="rect">
                <a:avLst/>
              </a:prstGeom>
              <a:blipFill>
                <a:blip r:embed="rId3"/>
                <a:stretch>
                  <a:fillRect l="-694" t="-2035" b="-3779"/>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67B54F19-1212-9345-95FF-9D2815FD6E96}"/>
              </a:ext>
            </a:extLst>
          </p:cNvPr>
          <p:cNvSpPr txBox="1"/>
          <p:nvPr/>
        </p:nvSpPr>
        <p:spPr>
          <a:xfrm>
            <a:off x="403340" y="345182"/>
            <a:ext cx="11218940"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Combination: methodology</a:t>
            </a:r>
          </a:p>
        </p:txBody>
      </p:sp>
      <p:sp>
        <p:nvSpPr>
          <p:cNvPr id="3" name="TextBox 2">
            <a:extLst>
              <a:ext uri="{FF2B5EF4-FFF2-40B4-BE49-F238E27FC236}">
                <a16:creationId xmlns:a16="http://schemas.microsoft.com/office/drawing/2014/main" id="{1856FFF5-D430-E24E-BB7C-76D034742A42}"/>
              </a:ext>
            </a:extLst>
          </p:cNvPr>
          <p:cNvSpPr txBox="1"/>
          <p:nvPr/>
        </p:nvSpPr>
        <p:spPr>
          <a:xfrm>
            <a:off x="4888194" y="6084608"/>
            <a:ext cx="7225469" cy="600164"/>
          </a:xfrm>
          <a:prstGeom prst="rect">
            <a:avLst/>
          </a:prstGeom>
          <a:noFill/>
        </p:spPr>
        <p:txBody>
          <a:bodyPr wrap="square" rtlCol="0">
            <a:spAutoFit/>
          </a:bodyPr>
          <a:lstStyle/>
          <a:p>
            <a:pPr>
              <a:spcBef>
                <a:spcPct val="40000"/>
              </a:spcBef>
            </a:pPr>
            <a:r>
              <a:rPr kumimoji="0" lang="en-GB" sz="1100" b="0" u="none" strike="noStrike" kern="0" cap="none" spc="0" normalizeH="0" baseline="0" noProof="0" dirty="0">
                <a:ln>
                  <a:noFill/>
                </a:ln>
                <a:solidFill>
                  <a:srgbClr val="676767"/>
                </a:solidFill>
                <a:effectLst/>
                <a:uLnTx/>
                <a:uFillTx/>
                <a:latin typeface="+mj-lt"/>
                <a:ea typeface="Verdana"/>
                <a:cs typeface="Verdana"/>
                <a:sym typeface="Verdana"/>
              </a:rPr>
              <a:t>CIS data are statistical data from ONS which is Crown Copyright. The use of the ONS statistical data in this work does not imply the endorsement of the ONS in relation to the interpretation or analysis of the statistical data. This work uses research datasets which may not exactly reproduce National Statistics aggregates.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AAB59E5-D7F8-4405-47ED-BC71E83440C2}"/>
                  </a:ext>
                </a:extLst>
              </p:cNvPr>
              <p:cNvSpPr txBox="1"/>
              <p:nvPr/>
            </p:nvSpPr>
            <p:spPr>
              <a:xfrm>
                <a:off x="1822335" y="3656344"/>
                <a:ext cx="2319546" cy="466153"/>
              </a:xfrm>
              <a:prstGeom prst="rect">
                <a:avLst/>
              </a:prstGeom>
              <a:noFill/>
            </p:spPr>
            <p:txBody>
              <a:bodyPr wrap="none" rtlCol="0">
                <a:spAutoFit/>
              </a:bodyPr>
              <a:lstStyle/>
              <a:p>
                <a14:m>
                  <m:oMath xmlns:m="http://schemas.openxmlformats.org/officeDocument/2006/math">
                    <m:sSub>
                      <m:sSubPr>
                        <m:ctrlPr>
                          <a:rPr lang="en-GB" sz="2400" b="0" i="1" smtClean="0">
                            <a:solidFill>
                              <a:schemeClr val="accent6"/>
                            </a:solidFill>
                            <a:latin typeface="Cambria Math" panose="02040503050406030204" pitchFamily="18" charset="0"/>
                          </a:rPr>
                        </m:ctrlPr>
                      </m:sSubPr>
                      <m:e>
                        <m:r>
                          <a:rPr lang="en-GB" sz="2400" b="0" i="1" smtClean="0">
                            <a:solidFill>
                              <a:schemeClr val="accent6"/>
                            </a:solidFill>
                            <a:latin typeface="Cambria Math" panose="02040503050406030204" pitchFamily="18" charset="0"/>
                          </a:rPr>
                          <m:t>𝑘</m:t>
                        </m:r>
                      </m:e>
                      <m:sub>
                        <m:r>
                          <a:rPr lang="en-GB" sz="2400" b="0" i="1" smtClean="0">
                            <a:solidFill>
                              <a:schemeClr val="accent6"/>
                            </a:solidFill>
                            <a:latin typeface="Cambria Math" panose="02040503050406030204" pitchFamily="18" charset="0"/>
                          </a:rPr>
                          <m:t>𝑡</m:t>
                        </m:r>
                      </m:sub>
                    </m:sSub>
                  </m:oMath>
                </a14:m>
                <a:r>
                  <a:rPr lang="en-GB" sz="2400" dirty="0">
                    <a:solidFill>
                      <a:schemeClr val="accent6"/>
                    </a:solidFill>
                  </a:rPr>
                  <a:t> = belief in </a:t>
                </a:r>
                <a14:m>
                  <m:oMath xmlns:m="http://schemas.openxmlformats.org/officeDocument/2006/math">
                    <m:sSubSup>
                      <m:sSubSupPr>
                        <m:ctrlPr>
                          <a:rPr lang="en-GB" sz="2400" b="0" i="1" smtClean="0">
                            <a:solidFill>
                              <a:schemeClr val="accent6"/>
                            </a:solidFill>
                            <a:latin typeface="Cambria Math" panose="02040503050406030204" pitchFamily="18" charset="0"/>
                          </a:rPr>
                        </m:ctrlPr>
                      </m:sSubSupPr>
                      <m:e>
                        <m:r>
                          <a:rPr lang="en-GB" sz="2400" b="0" i="1" smtClean="0">
                            <a:solidFill>
                              <a:schemeClr val="accent6"/>
                            </a:solidFill>
                            <a:latin typeface="Cambria Math" panose="02040503050406030204" pitchFamily="18" charset="0"/>
                          </a:rPr>
                          <m:t>h</m:t>
                        </m:r>
                      </m:e>
                      <m:sub>
                        <m:r>
                          <a:rPr lang="en-GB" sz="2400" b="0" i="1" smtClean="0">
                            <a:solidFill>
                              <a:schemeClr val="accent6"/>
                            </a:solidFill>
                            <a:latin typeface="Cambria Math" panose="02040503050406030204" pitchFamily="18" charset="0"/>
                          </a:rPr>
                          <m:t>𝑡</m:t>
                        </m:r>
                      </m:sub>
                      <m:sup>
                        <m:r>
                          <a:rPr lang="en-GB" sz="2400" b="0" i="1" smtClean="0">
                            <a:solidFill>
                              <a:schemeClr val="accent6"/>
                            </a:solidFill>
                            <a:latin typeface="Cambria Math" panose="02040503050406030204" pitchFamily="18" charset="0"/>
                          </a:rPr>
                          <m:t>𝐴</m:t>
                        </m:r>
                      </m:sup>
                    </m:sSubSup>
                  </m:oMath>
                </a14:m>
                <a:endParaRPr lang="en-GB" sz="2400" dirty="0">
                  <a:solidFill>
                    <a:schemeClr val="accent6"/>
                  </a:solidFill>
                </a:endParaRPr>
              </a:p>
            </p:txBody>
          </p:sp>
        </mc:Choice>
        <mc:Fallback xmlns="">
          <p:sp>
            <p:nvSpPr>
              <p:cNvPr id="2" name="TextBox 1">
                <a:extLst>
                  <a:ext uri="{FF2B5EF4-FFF2-40B4-BE49-F238E27FC236}">
                    <a16:creationId xmlns:a16="http://schemas.microsoft.com/office/drawing/2014/main" id="{BAAB59E5-D7F8-4405-47ED-BC71E83440C2}"/>
                  </a:ext>
                </a:extLst>
              </p:cNvPr>
              <p:cNvSpPr txBox="1">
                <a:spLocks noRot="1" noChangeAspect="1" noMove="1" noResize="1" noEditPoints="1" noAdjustHandles="1" noChangeArrowheads="1" noChangeShapeType="1" noTextEdit="1"/>
              </p:cNvSpPr>
              <p:nvPr/>
            </p:nvSpPr>
            <p:spPr>
              <a:xfrm>
                <a:off x="1822335" y="3656344"/>
                <a:ext cx="2319546" cy="466153"/>
              </a:xfrm>
              <a:prstGeom prst="rect">
                <a:avLst/>
              </a:prstGeom>
              <a:blipFill>
                <a:blip r:embed="rId4"/>
                <a:stretch>
                  <a:fillRect l="-789" t="-9211" b="-30263"/>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643CF6EC-03B3-C05B-E0B8-F5C9F2FC1DBB}"/>
              </a:ext>
            </a:extLst>
          </p:cNvPr>
          <p:cNvPicPr>
            <a:picLocks noChangeAspect="1"/>
          </p:cNvPicPr>
          <p:nvPr/>
        </p:nvPicPr>
        <p:blipFill rotWithShape="1">
          <a:blip r:embed="rId5"/>
          <a:srcRect l="7713" b="14811"/>
          <a:stretch/>
        </p:blipFill>
        <p:spPr>
          <a:xfrm>
            <a:off x="1427355" y="4234962"/>
            <a:ext cx="3051125" cy="1407556"/>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9AF541C-D9D3-2FF1-3F0B-E26E224F57BE}"/>
                  </a:ext>
                </a:extLst>
              </p:cNvPr>
              <p:cNvSpPr txBox="1"/>
              <p:nvPr/>
            </p:nvSpPr>
            <p:spPr>
              <a:xfrm>
                <a:off x="6640253" y="3633344"/>
                <a:ext cx="4984185" cy="461665"/>
              </a:xfrm>
              <a:prstGeom prst="rect">
                <a:avLst/>
              </a:prstGeom>
              <a:noFill/>
            </p:spPr>
            <p:txBody>
              <a:bodyPr wrap="none" rtlCol="0">
                <a:spAutoFit/>
              </a:bodyPr>
              <a:lstStyle/>
              <a:p>
                <a14:m>
                  <m:oMath xmlns:m="http://schemas.openxmlformats.org/officeDocument/2006/math">
                    <m:r>
                      <m:rPr>
                        <m:sty m:val="p"/>
                      </m:rPr>
                      <a:rPr lang="en-GB" sz="2400" b="0" i="0" smtClean="0">
                        <a:solidFill>
                          <a:schemeClr val="accent3"/>
                        </a:solidFill>
                        <a:latin typeface="Cambria Math" panose="02040503050406030204" pitchFamily="18" charset="0"/>
                      </a:rPr>
                      <m:t>Beta</m:t>
                    </m:r>
                    <m:d>
                      <m:dPr>
                        <m:ctrlPr>
                          <a:rPr lang="en-GB" sz="2400" b="0" i="1" smtClean="0">
                            <a:solidFill>
                              <a:schemeClr val="accent3"/>
                            </a:solidFill>
                            <a:latin typeface="Cambria Math" panose="02040503050406030204" pitchFamily="18" charset="0"/>
                          </a:rPr>
                        </m:ctrlPr>
                      </m:dPr>
                      <m:e>
                        <m:sSub>
                          <m:sSubPr>
                            <m:ctrlPr>
                              <a:rPr lang="en-GB" sz="2400" b="0" i="1" smtClean="0">
                                <a:solidFill>
                                  <a:schemeClr val="accent3"/>
                                </a:solidFill>
                                <a:latin typeface="Cambria Math" panose="02040503050406030204" pitchFamily="18" charset="0"/>
                              </a:rPr>
                            </m:ctrlPr>
                          </m:sSubPr>
                          <m:e>
                            <m:r>
                              <a:rPr lang="en-GB" sz="2400" b="0" i="1" smtClean="0">
                                <a:solidFill>
                                  <a:schemeClr val="accent3"/>
                                </a:solidFill>
                                <a:latin typeface="Cambria Math" panose="02040503050406030204" pitchFamily="18" charset="0"/>
                              </a:rPr>
                              <m:t>𝛼</m:t>
                            </m:r>
                          </m:e>
                          <m:sub>
                            <m:r>
                              <a:rPr lang="en-GB" sz="2400" b="0" i="1" smtClean="0">
                                <a:solidFill>
                                  <a:schemeClr val="accent3"/>
                                </a:solidFill>
                                <a:latin typeface="Cambria Math" panose="02040503050406030204" pitchFamily="18" charset="0"/>
                              </a:rPr>
                              <m:t>0</m:t>
                            </m:r>
                          </m:sub>
                        </m:sSub>
                        <m:r>
                          <a:rPr lang="en-GB" sz="2400" b="0" i="1" smtClean="0">
                            <a:solidFill>
                              <a:schemeClr val="accent3"/>
                            </a:solidFill>
                            <a:latin typeface="Cambria Math" panose="02040503050406030204" pitchFamily="18" charset="0"/>
                          </a:rPr>
                          <m:t>,</m:t>
                        </m:r>
                        <m:sSub>
                          <m:sSubPr>
                            <m:ctrlPr>
                              <a:rPr lang="en-GB" sz="2400" b="0" i="1" smtClean="0">
                                <a:solidFill>
                                  <a:schemeClr val="accent3"/>
                                </a:solidFill>
                                <a:latin typeface="Cambria Math" panose="02040503050406030204" pitchFamily="18" charset="0"/>
                              </a:rPr>
                            </m:ctrlPr>
                          </m:sSubPr>
                          <m:e>
                            <m:r>
                              <a:rPr lang="en-GB" sz="2400" b="0" i="1" smtClean="0">
                                <a:solidFill>
                                  <a:schemeClr val="accent3"/>
                                </a:solidFill>
                                <a:latin typeface="Cambria Math" panose="02040503050406030204" pitchFamily="18" charset="0"/>
                              </a:rPr>
                              <m:t>𝛽</m:t>
                            </m:r>
                          </m:e>
                          <m:sub>
                            <m:r>
                              <a:rPr lang="en-GB" sz="2400" b="0" i="1" smtClean="0">
                                <a:solidFill>
                                  <a:schemeClr val="accent3"/>
                                </a:solidFill>
                                <a:latin typeface="Cambria Math" panose="02040503050406030204" pitchFamily="18" charset="0"/>
                              </a:rPr>
                              <m:t>0</m:t>
                            </m:r>
                          </m:sub>
                        </m:sSub>
                      </m:e>
                    </m:d>
                  </m:oMath>
                </a14:m>
                <a:r>
                  <a:rPr lang="en-GB" sz="2400" dirty="0">
                    <a:solidFill>
                      <a:schemeClr val="accent3"/>
                    </a:solidFill>
                  </a:rPr>
                  <a:t> is a vague default prior</a:t>
                </a:r>
              </a:p>
            </p:txBody>
          </p:sp>
        </mc:Choice>
        <mc:Fallback xmlns="">
          <p:sp>
            <p:nvSpPr>
              <p:cNvPr id="6" name="TextBox 5">
                <a:extLst>
                  <a:ext uri="{FF2B5EF4-FFF2-40B4-BE49-F238E27FC236}">
                    <a16:creationId xmlns:a16="http://schemas.microsoft.com/office/drawing/2014/main" id="{79AF541C-D9D3-2FF1-3F0B-E26E224F57BE}"/>
                  </a:ext>
                </a:extLst>
              </p:cNvPr>
              <p:cNvSpPr txBox="1">
                <a:spLocks noRot="1" noChangeAspect="1" noMove="1" noResize="1" noEditPoints="1" noAdjustHandles="1" noChangeArrowheads="1" noChangeShapeType="1" noTextEdit="1"/>
              </p:cNvSpPr>
              <p:nvPr/>
            </p:nvSpPr>
            <p:spPr>
              <a:xfrm>
                <a:off x="6640253" y="3633344"/>
                <a:ext cx="4984185" cy="461665"/>
              </a:xfrm>
              <a:prstGeom prst="rect">
                <a:avLst/>
              </a:prstGeom>
              <a:blipFill>
                <a:blip r:embed="rId6"/>
                <a:stretch>
                  <a:fillRect l="-244" t="-9211" r="-1222"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8412B63-24EF-99BC-5C43-0999BA1E3266}"/>
                  </a:ext>
                </a:extLst>
              </p:cNvPr>
              <p:cNvSpPr txBox="1"/>
              <p:nvPr/>
            </p:nvSpPr>
            <p:spPr>
              <a:xfrm>
                <a:off x="856070" y="4581901"/>
                <a:ext cx="4632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𝑘</m:t>
                          </m:r>
                        </m:e>
                        <m:sub>
                          <m:r>
                            <a:rPr lang="en-GB" b="0" i="1" smtClean="0">
                              <a:latin typeface="Cambria Math" panose="02040503050406030204" pitchFamily="18" charset="0"/>
                            </a:rPr>
                            <m:t>𝑡</m:t>
                          </m:r>
                        </m:sub>
                      </m:sSub>
                    </m:oMath>
                  </m:oMathPara>
                </a14:m>
                <a:endParaRPr lang="en-GB" dirty="0"/>
              </a:p>
            </p:txBody>
          </p:sp>
        </mc:Choice>
        <mc:Fallback xmlns="">
          <p:sp>
            <p:nvSpPr>
              <p:cNvPr id="8" name="TextBox 7">
                <a:extLst>
                  <a:ext uri="{FF2B5EF4-FFF2-40B4-BE49-F238E27FC236}">
                    <a16:creationId xmlns:a16="http://schemas.microsoft.com/office/drawing/2014/main" id="{D8412B63-24EF-99BC-5C43-0999BA1E3266}"/>
                  </a:ext>
                </a:extLst>
              </p:cNvPr>
              <p:cNvSpPr txBox="1">
                <a:spLocks noRot="1" noChangeAspect="1" noMove="1" noResize="1" noEditPoints="1" noAdjustHandles="1" noChangeArrowheads="1" noChangeShapeType="1" noTextEdit="1"/>
              </p:cNvSpPr>
              <p:nvPr/>
            </p:nvSpPr>
            <p:spPr>
              <a:xfrm>
                <a:off x="856070" y="4581901"/>
                <a:ext cx="463204"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B1616BF-6094-C95C-A578-523AC88B28CA}"/>
                  </a:ext>
                </a:extLst>
              </p:cNvPr>
              <p:cNvSpPr txBox="1"/>
              <p:nvPr/>
            </p:nvSpPr>
            <p:spPr>
              <a:xfrm>
                <a:off x="2780017" y="5672346"/>
                <a:ext cx="34579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𝑡</m:t>
                      </m:r>
                    </m:oMath>
                  </m:oMathPara>
                </a14:m>
                <a:endParaRPr lang="en-GB" dirty="0"/>
              </a:p>
            </p:txBody>
          </p:sp>
        </mc:Choice>
        <mc:Fallback xmlns="">
          <p:sp>
            <p:nvSpPr>
              <p:cNvPr id="9" name="TextBox 8">
                <a:extLst>
                  <a:ext uri="{FF2B5EF4-FFF2-40B4-BE49-F238E27FC236}">
                    <a16:creationId xmlns:a16="http://schemas.microsoft.com/office/drawing/2014/main" id="{7B1616BF-6094-C95C-A578-523AC88B28CA}"/>
                  </a:ext>
                </a:extLst>
              </p:cNvPr>
              <p:cNvSpPr txBox="1">
                <a:spLocks noRot="1" noChangeAspect="1" noMove="1" noResize="1" noEditPoints="1" noAdjustHandles="1" noChangeArrowheads="1" noChangeShapeType="1" noTextEdit="1"/>
              </p:cNvSpPr>
              <p:nvPr/>
            </p:nvSpPr>
            <p:spPr>
              <a:xfrm>
                <a:off x="2780017" y="5672346"/>
                <a:ext cx="345799" cy="369332"/>
              </a:xfrm>
              <a:prstGeom prst="rect">
                <a:avLst/>
              </a:prstGeom>
              <a:blipFill>
                <a:blip r:embed="rId8"/>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354787516"/>
      </p:ext>
    </p:extLst>
  </p:cSld>
  <p:clrMapOvr>
    <a:masterClrMapping/>
  </p:clrMapOvr>
  <mc:AlternateContent xmlns:mc="http://schemas.openxmlformats.org/markup-compatibility/2006" xmlns:p14="http://schemas.microsoft.com/office/powerpoint/2010/main">
    <mc:Choice Requires="p14">
      <p:transition spd="slow" p14:dur="2000" advTm="23206"/>
    </mc:Choice>
    <mc:Fallback xmlns="">
      <p:transition spd="slow" advTm="23206"/>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403340" y="345182"/>
            <a:ext cx="11218940"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Combination: results</a:t>
            </a:r>
          </a:p>
        </p:txBody>
      </p:sp>
      <p:sp>
        <p:nvSpPr>
          <p:cNvPr id="3" name="TextBox 2">
            <a:extLst>
              <a:ext uri="{FF2B5EF4-FFF2-40B4-BE49-F238E27FC236}">
                <a16:creationId xmlns:a16="http://schemas.microsoft.com/office/drawing/2014/main" id="{1856FFF5-D430-E24E-BB7C-76D034742A42}"/>
              </a:ext>
            </a:extLst>
          </p:cNvPr>
          <p:cNvSpPr txBox="1"/>
          <p:nvPr/>
        </p:nvSpPr>
        <p:spPr>
          <a:xfrm>
            <a:off x="4888194" y="6084608"/>
            <a:ext cx="7225469" cy="600164"/>
          </a:xfrm>
          <a:prstGeom prst="rect">
            <a:avLst/>
          </a:prstGeom>
          <a:noFill/>
        </p:spPr>
        <p:txBody>
          <a:bodyPr wrap="square" rtlCol="0">
            <a:spAutoFit/>
          </a:bodyPr>
          <a:lstStyle/>
          <a:p>
            <a:pPr>
              <a:spcBef>
                <a:spcPct val="40000"/>
              </a:spcBef>
            </a:pPr>
            <a:r>
              <a:rPr kumimoji="0" lang="en-GB" sz="1100" b="0" u="none" strike="noStrike" kern="0" cap="none" spc="0" normalizeH="0" baseline="0" noProof="0" dirty="0">
                <a:ln>
                  <a:noFill/>
                </a:ln>
                <a:solidFill>
                  <a:srgbClr val="676767"/>
                </a:solidFill>
                <a:effectLst/>
                <a:uLnTx/>
                <a:uFillTx/>
                <a:latin typeface="+mj-lt"/>
                <a:ea typeface="Verdana"/>
                <a:cs typeface="Verdana"/>
                <a:sym typeface="Verdana"/>
              </a:rPr>
              <a:t>CIS data are statistical data from ONS which is Crown Copyright. The use of the ONS statistical data in this work does not imply the endorsement of the ONS in relation to the interpretation or analysis of the statistical data. This work uses research datasets which may not exactly reproduce National Statistics aggregates.</a:t>
            </a:r>
          </a:p>
        </p:txBody>
      </p:sp>
      <p:pic>
        <p:nvPicPr>
          <p:cNvPr id="2" name="Picture 1" descr="A graph with lines and numbers&#10;&#10;Description automatically generated">
            <a:extLst>
              <a:ext uri="{FF2B5EF4-FFF2-40B4-BE49-F238E27FC236}">
                <a16:creationId xmlns:a16="http://schemas.microsoft.com/office/drawing/2014/main" id="{D28922B6-F0B7-BC51-7009-EEB484178D03}"/>
              </a:ext>
            </a:extLst>
          </p:cNvPr>
          <p:cNvPicPr>
            <a:picLocks noChangeAspect="1"/>
          </p:cNvPicPr>
          <p:nvPr/>
        </p:nvPicPr>
        <p:blipFill rotWithShape="1">
          <a:blip r:embed="rId3"/>
          <a:srcRect r="16505"/>
          <a:stretch/>
        </p:blipFill>
        <p:spPr>
          <a:xfrm>
            <a:off x="2120388" y="1512183"/>
            <a:ext cx="7951223" cy="4297331"/>
          </a:xfrm>
          <a:prstGeom prst="rect">
            <a:avLst/>
          </a:prstGeom>
        </p:spPr>
      </p:pic>
      <p:pic>
        <p:nvPicPr>
          <p:cNvPr id="4" name="Picture 3" descr="A graph with lines and numbers&#10;&#10;Description automatically generated">
            <a:extLst>
              <a:ext uri="{FF2B5EF4-FFF2-40B4-BE49-F238E27FC236}">
                <a16:creationId xmlns:a16="http://schemas.microsoft.com/office/drawing/2014/main" id="{A4E8DC3E-0896-E7F4-E388-6190E1D2D54C}"/>
              </a:ext>
            </a:extLst>
          </p:cNvPr>
          <p:cNvPicPr>
            <a:picLocks noChangeAspect="1"/>
          </p:cNvPicPr>
          <p:nvPr/>
        </p:nvPicPr>
        <p:blipFill rotWithShape="1">
          <a:blip r:embed="rId3"/>
          <a:srcRect l="83285" t="30992" r="1059" b="39685"/>
          <a:stretch/>
        </p:blipFill>
        <p:spPr>
          <a:xfrm>
            <a:off x="8586439" y="1679233"/>
            <a:ext cx="1354781" cy="1141399"/>
          </a:xfrm>
          <a:prstGeom prst="rect">
            <a:avLst/>
          </a:prstGeom>
        </p:spPr>
      </p:pic>
    </p:spTree>
    <p:extLst>
      <p:ext uri="{BB962C8B-B14F-4D97-AF65-F5344CB8AC3E}">
        <p14:creationId xmlns:p14="http://schemas.microsoft.com/office/powerpoint/2010/main" val="828017983"/>
      </p:ext>
    </p:extLst>
  </p:cSld>
  <p:clrMapOvr>
    <a:masterClrMapping/>
  </p:clrMapOvr>
  <mc:AlternateContent xmlns:mc="http://schemas.openxmlformats.org/markup-compatibility/2006" xmlns:p14="http://schemas.microsoft.com/office/powerpoint/2010/main">
    <mc:Choice Requires="p14">
      <p:transition spd="slow" p14:dur="2000" advTm="33111"/>
    </mc:Choice>
    <mc:Fallback xmlns="">
      <p:transition spd="slow" advTm="3311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2106586" y="1336030"/>
            <a:ext cx="7978828" cy="2308324"/>
          </a:xfrm>
          <a:prstGeom prst="rect">
            <a:avLst/>
          </a:prstGeom>
          <a:noFill/>
        </p:spPr>
        <p:txBody>
          <a:bodyPr wrap="square" rtlCol="0" anchor="t">
            <a:spAutoFit/>
          </a:bodyPr>
          <a:lstStyle/>
          <a:p>
            <a:pPr algn="ctr"/>
            <a:r>
              <a:rPr lang="en-US" sz="7200" b="1" spc="-150" dirty="0">
                <a:solidFill>
                  <a:srgbClr val="2E2D62"/>
                </a:solidFill>
                <a:latin typeface="Arial" panose="020B0604020202020204" pitchFamily="34" charset="0"/>
                <a:cs typeface="Arial" panose="020B0604020202020204" pitchFamily="34" charset="0"/>
              </a:rPr>
              <a:t>Designed studies are better</a:t>
            </a:r>
          </a:p>
        </p:txBody>
      </p:sp>
    </p:spTree>
    <p:extLst>
      <p:ext uri="{BB962C8B-B14F-4D97-AF65-F5344CB8AC3E}">
        <p14:creationId xmlns:p14="http://schemas.microsoft.com/office/powerpoint/2010/main" val="571078961"/>
      </p:ext>
    </p:extLst>
  </p:cSld>
  <p:clrMapOvr>
    <a:masterClrMapping/>
  </p:clrMapOvr>
  <mc:AlternateContent xmlns:mc="http://schemas.openxmlformats.org/markup-compatibility/2006" xmlns:p14="http://schemas.microsoft.com/office/powerpoint/2010/main">
    <mc:Choice Requires="p14">
      <p:transition spd="slow" p14:dur="2000" advTm="21891"/>
    </mc:Choice>
    <mc:Fallback xmlns="">
      <p:transition spd="slow" advTm="21891"/>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403340" y="345182"/>
            <a:ext cx="9304539"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Conclusion and next steps</a:t>
            </a:r>
          </a:p>
        </p:txBody>
      </p:sp>
      <p:sp>
        <p:nvSpPr>
          <p:cNvPr id="3" name="TextBox 2">
            <a:extLst>
              <a:ext uri="{FF2B5EF4-FFF2-40B4-BE49-F238E27FC236}">
                <a16:creationId xmlns:a16="http://schemas.microsoft.com/office/drawing/2014/main" id="{70B03226-1488-4E1A-930D-6CC02AC480FF}"/>
              </a:ext>
            </a:extLst>
          </p:cNvPr>
          <p:cNvSpPr txBox="1"/>
          <p:nvPr/>
        </p:nvSpPr>
        <p:spPr>
          <a:xfrm>
            <a:off x="403340" y="1370744"/>
            <a:ext cx="11153660" cy="3016210"/>
          </a:xfrm>
          <a:prstGeom prst="rect">
            <a:avLst/>
          </a:prstGeom>
          <a:noFill/>
        </p:spPr>
        <p:txBody>
          <a:bodyPr wrap="square">
            <a:spAutoFit/>
          </a:bodyPr>
          <a:lstStyle/>
          <a:p>
            <a:pPr marL="457224" lvl="0" indent="-457224" algn="just">
              <a:spcAft>
                <a:spcPts val="1500"/>
              </a:spcAft>
              <a:buFont typeface="Arial" panose="020B0604020202020204" pitchFamily="34" charset="0"/>
              <a:buChar char="•"/>
            </a:pPr>
            <a:r>
              <a:rPr lang="en-AU" altLang="en-US" sz="2800" dirty="0">
                <a:solidFill>
                  <a:schemeClr val="accent4"/>
                </a:solidFill>
                <a:latin typeface="Arial" panose="020B0604020202020204" pitchFamily="34" charset="0"/>
                <a:cs typeface="Arial" panose="020B0604020202020204" pitchFamily="34" charset="0"/>
              </a:rPr>
              <a:t>Sensitive to assumption on false negative rate</a:t>
            </a:r>
          </a:p>
          <a:p>
            <a:pPr marL="457224" lvl="0" indent="-457224" algn="just">
              <a:spcAft>
                <a:spcPts val="1500"/>
              </a:spcAft>
              <a:buFont typeface="Arial" panose="020B0604020202020204" pitchFamily="34" charset="0"/>
              <a:buChar char="•"/>
            </a:pPr>
            <a:r>
              <a:rPr lang="en-AU" altLang="en-US" sz="2800" dirty="0">
                <a:solidFill>
                  <a:schemeClr val="accent4"/>
                </a:solidFill>
                <a:latin typeface="Arial" panose="020B0604020202020204" pitchFamily="34" charset="0"/>
                <a:cs typeface="Arial" panose="020B0604020202020204" pitchFamily="34" charset="0"/>
              </a:rPr>
              <a:t>Sensitive to prior on number of infections missed</a:t>
            </a:r>
          </a:p>
          <a:p>
            <a:pPr marL="457224" indent="-457224" algn="just">
              <a:spcAft>
                <a:spcPts val="1500"/>
              </a:spcAft>
              <a:buFont typeface="Arial" panose="020B0604020202020204" pitchFamily="34" charset="0"/>
              <a:buChar char="•"/>
            </a:pPr>
            <a:r>
              <a:rPr lang="en-AU" altLang="en-US" sz="2800" dirty="0">
                <a:solidFill>
                  <a:schemeClr val="accent4"/>
                </a:solidFill>
                <a:latin typeface="Arial" panose="020B0604020202020204" pitchFamily="34" charset="0"/>
                <a:cs typeface="Arial" panose="020B0604020202020204" pitchFamily="34" charset="0"/>
              </a:rPr>
              <a:t>Suggest alternative CIS design so that ATACCC isn’t necessary</a:t>
            </a:r>
          </a:p>
          <a:p>
            <a:pPr marL="457224" indent="-457224" algn="just">
              <a:spcAft>
                <a:spcPts val="1500"/>
              </a:spcAft>
              <a:buFont typeface="Arial" panose="020B0604020202020204" pitchFamily="34" charset="0"/>
              <a:buChar char="•"/>
            </a:pPr>
            <a:r>
              <a:rPr lang="en-AU" altLang="en-US" sz="2800" dirty="0">
                <a:solidFill>
                  <a:schemeClr val="accent4"/>
                </a:solidFill>
                <a:latin typeface="Arial" panose="020B0604020202020204" pitchFamily="34" charset="0"/>
                <a:cs typeface="Arial" panose="020B0604020202020204" pitchFamily="34" charset="0"/>
              </a:rPr>
              <a:t>Investigate incidence estimation: many tests, few positives</a:t>
            </a:r>
          </a:p>
          <a:p>
            <a:pPr marL="457224" indent="-457224" algn="just">
              <a:spcAft>
                <a:spcPts val="1500"/>
              </a:spcAft>
              <a:buFont typeface="Arial" panose="020B0604020202020204" pitchFamily="34" charset="0"/>
              <a:buChar char="•"/>
            </a:pPr>
            <a:r>
              <a:rPr lang="en-AU" altLang="en-US" sz="2800" dirty="0">
                <a:solidFill>
                  <a:schemeClr val="accent4"/>
                </a:solidFill>
                <a:latin typeface="Arial" panose="020B0604020202020204" pitchFamily="34" charset="0"/>
                <a:cs typeface="Arial" panose="020B0604020202020204" pitchFamily="34" charset="0"/>
              </a:rPr>
              <a:t>Joint estimation of incidence and duration</a:t>
            </a:r>
          </a:p>
        </p:txBody>
      </p:sp>
    </p:spTree>
    <p:extLst>
      <p:ext uri="{BB962C8B-B14F-4D97-AF65-F5344CB8AC3E}">
        <p14:creationId xmlns:p14="http://schemas.microsoft.com/office/powerpoint/2010/main" val="1146778227"/>
      </p:ext>
    </p:extLst>
  </p:cSld>
  <p:clrMapOvr>
    <a:masterClrMapping/>
  </p:clrMapOvr>
  <mc:AlternateContent xmlns:mc="http://schemas.openxmlformats.org/markup-compatibility/2006" xmlns:p14="http://schemas.microsoft.com/office/powerpoint/2010/main">
    <mc:Choice Requires="p14">
      <p:transition spd="slow" p14:dur="2000" advTm="45111"/>
    </mc:Choice>
    <mc:Fallback xmlns="">
      <p:transition spd="slow" advTm="45111"/>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BBE91-A39F-4AC1-A09A-12B625869076}"/>
              </a:ext>
            </a:extLst>
          </p:cNvPr>
          <p:cNvSpPr>
            <a:spLocks noGrp="1"/>
          </p:cNvSpPr>
          <p:nvPr>
            <p:ph type="title"/>
          </p:nvPr>
        </p:nvSpPr>
        <p:spPr/>
        <p:txBody>
          <a:bodyPr/>
          <a:lstStyle/>
          <a:p>
            <a:r>
              <a:rPr lang="en-GB" dirty="0"/>
              <a:t>Acknowledgements</a:t>
            </a:r>
          </a:p>
        </p:txBody>
      </p:sp>
      <p:sp>
        <p:nvSpPr>
          <p:cNvPr id="3" name="Content Placeholder 2">
            <a:extLst>
              <a:ext uri="{FF2B5EF4-FFF2-40B4-BE49-F238E27FC236}">
                <a16:creationId xmlns:a16="http://schemas.microsoft.com/office/drawing/2014/main" id="{412E6919-1A42-47BA-98EA-4806EBE2EAC0}"/>
              </a:ext>
            </a:extLst>
          </p:cNvPr>
          <p:cNvSpPr>
            <a:spLocks noGrp="1"/>
          </p:cNvSpPr>
          <p:nvPr>
            <p:ph idx="1"/>
          </p:nvPr>
        </p:nvSpPr>
        <p:spPr>
          <a:xfrm>
            <a:off x="838200" y="1691812"/>
            <a:ext cx="10515600" cy="3584575"/>
          </a:xfrm>
        </p:spPr>
        <p:txBody>
          <a:bodyPr>
            <a:normAutofit lnSpcReduction="10000"/>
          </a:bodyPr>
          <a:lstStyle/>
          <a:p>
            <a:r>
              <a:rPr lang="en-US" dirty="0"/>
              <a:t>Supervisors: Daniela De Angelis (BSU) and Paul </a:t>
            </a:r>
            <a:r>
              <a:rPr lang="en-US" dirty="0" err="1"/>
              <a:t>Birrell</a:t>
            </a:r>
            <a:r>
              <a:rPr lang="en-US" dirty="0"/>
              <a:t> (UKHSA)</a:t>
            </a:r>
          </a:p>
          <a:p>
            <a:pPr marL="0" indent="0">
              <a:buNone/>
            </a:pPr>
            <a:endParaRPr lang="en-US" dirty="0"/>
          </a:p>
          <a:p>
            <a:r>
              <a:rPr lang="en-US" dirty="0"/>
              <a:t>Collaborators: Sarah Walker (Oxford), Thomas House (Manchester), Koen </a:t>
            </a:r>
            <a:r>
              <a:rPr lang="en-US" dirty="0" err="1"/>
              <a:t>Pouwels</a:t>
            </a:r>
            <a:r>
              <a:rPr lang="en-US" dirty="0"/>
              <a:t> (Oxford), and Theodore </a:t>
            </a:r>
            <a:r>
              <a:rPr lang="en-US" dirty="0" err="1"/>
              <a:t>Kypraios</a:t>
            </a:r>
            <a:r>
              <a:rPr lang="en-US" dirty="0"/>
              <a:t> (Nottingham)</a:t>
            </a:r>
          </a:p>
          <a:p>
            <a:pPr marL="0" indent="0">
              <a:buNone/>
            </a:pPr>
            <a:endParaRPr lang="en-US" dirty="0"/>
          </a:p>
          <a:p>
            <a:r>
              <a:rPr lang="en-US" dirty="0"/>
              <a:t>ATACCC and CIS study teams</a:t>
            </a:r>
            <a:r>
              <a:rPr lang="en-US"/>
              <a:t> and participants</a:t>
            </a:r>
            <a:endParaRPr lang="en-US" dirty="0"/>
          </a:p>
        </p:txBody>
      </p:sp>
    </p:spTree>
    <p:extLst>
      <p:ext uri="{BB962C8B-B14F-4D97-AF65-F5344CB8AC3E}">
        <p14:creationId xmlns:p14="http://schemas.microsoft.com/office/powerpoint/2010/main" val="2736043327"/>
      </p:ext>
    </p:extLst>
  </p:cSld>
  <p:clrMapOvr>
    <a:masterClrMapping/>
  </p:clrMapOvr>
  <mc:AlternateContent xmlns:mc="http://schemas.openxmlformats.org/markup-compatibility/2006" xmlns:p14="http://schemas.microsoft.com/office/powerpoint/2010/main">
    <mc:Choice Requires="p14">
      <p:transition spd="slow" p14:dur="2000" advTm="11559"/>
    </mc:Choice>
    <mc:Fallback xmlns="">
      <p:transition spd="slow" advTm="11559"/>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x, tool, vector graphics, pinwheel&#10;&#10;Description automatically generated">
            <a:extLst>
              <a:ext uri="{FF2B5EF4-FFF2-40B4-BE49-F238E27FC236}">
                <a16:creationId xmlns:a16="http://schemas.microsoft.com/office/drawing/2014/main" id="{E92C6E09-979A-4545-A77B-B54DDF15C2C8}"/>
              </a:ext>
            </a:extLst>
          </p:cNvPr>
          <p:cNvPicPr>
            <a:picLocks noChangeAspect="1"/>
          </p:cNvPicPr>
          <p:nvPr/>
        </p:nvPicPr>
        <p:blipFill>
          <a:blip r:embed="rId3"/>
          <a:stretch>
            <a:fillRect/>
          </a:stretch>
        </p:blipFill>
        <p:spPr>
          <a:xfrm>
            <a:off x="3292289" y="5982140"/>
            <a:ext cx="262588" cy="216000"/>
          </a:xfrm>
          <a:prstGeom prst="rect">
            <a:avLst/>
          </a:prstGeom>
        </p:spPr>
      </p:pic>
      <p:sp>
        <p:nvSpPr>
          <p:cNvPr id="3" name="Rectangle 2">
            <a:extLst>
              <a:ext uri="{FF2B5EF4-FFF2-40B4-BE49-F238E27FC236}">
                <a16:creationId xmlns:a16="http://schemas.microsoft.com/office/drawing/2014/main" id="{4C378574-189E-3348-B164-DA4C60C9C5D6}"/>
              </a:ext>
            </a:extLst>
          </p:cNvPr>
          <p:cNvSpPr/>
          <p:nvPr/>
        </p:nvSpPr>
        <p:spPr>
          <a:xfrm>
            <a:off x="343942" y="5904000"/>
            <a:ext cx="2526580" cy="338554"/>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MRC Biostatistics Unit </a:t>
            </a:r>
          </a:p>
        </p:txBody>
      </p:sp>
      <p:sp>
        <p:nvSpPr>
          <p:cNvPr id="4" name="Rectangle 3">
            <a:extLst>
              <a:ext uri="{FF2B5EF4-FFF2-40B4-BE49-F238E27FC236}">
                <a16:creationId xmlns:a16="http://schemas.microsoft.com/office/drawing/2014/main" id="{30F20D65-6124-BA41-A236-70D853595ED5}"/>
              </a:ext>
            </a:extLst>
          </p:cNvPr>
          <p:cNvSpPr/>
          <p:nvPr/>
        </p:nvSpPr>
        <p:spPr>
          <a:xfrm>
            <a:off x="3509878" y="5904000"/>
            <a:ext cx="1478939" cy="338554"/>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@MRC_BSU</a:t>
            </a:r>
          </a:p>
        </p:txBody>
      </p:sp>
      <p:sp>
        <p:nvSpPr>
          <p:cNvPr id="5" name="Rectangle 4">
            <a:extLst>
              <a:ext uri="{FF2B5EF4-FFF2-40B4-BE49-F238E27FC236}">
                <a16:creationId xmlns:a16="http://schemas.microsoft.com/office/drawing/2014/main" id="{39FEB8A7-3705-214F-8679-8180930137CB}"/>
              </a:ext>
            </a:extLst>
          </p:cNvPr>
          <p:cNvSpPr/>
          <p:nvPr/>
        </p:nvSpPr>
        <p:spPr>
          <a:xfrm>
            <a:off x="5545117" y="5904000"/>
            <a:ext cx="4913124" cy="338554"/>
          </a:xfrm>
          <a:prstGeom prst="rect">
            <a:avLst/>
          </a:prstGeom>
        </p:spPr>
        <p:txBody>
          <a:bodyPr wrap="square">
            <a:spAutoFit/>
          </a:bodyPr>
          <a:lstStyle/>
          <a:p>
            <a:r>
              <a:rPr lang="en-GB" sz="1600" dirty="0" err="1">
                <a:latin typeface="Arial" panose="020B0604020202020204" pitchFamily="34" charset="0"/>
                <a:cs typeface="Arial" panose="020B0604020202020204" pitchFamily="34" charset="0"/>
              </a:rPr>
              <a:t>mrc-bsu.cam.ac.uk</a:t>
            </a:r>
            <a:endParaRPr lang="en-GB" sz="1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1D5E350-9C7F-8E43-A594-0BA66D6B073D}"/>
              </a:ext>
            </a:extLst>
          </p:cNvPr>
          <p:cNvSpPr txBox="1"/>
          <p:nvPr/>
        </p:nvSpPr>
        <p:spPr>
          <a:xfrm>
            <a:off x="1243475" y="3096000"/>
            <a:ext cx="8316591" cy="830997"/>
          </a:xfrm>
          <a:prstGeom prst="rect">
            <a:avLst/>
          </a:prstGeom>
          <a:noFill/>
        </p:spPr>
        <p:txBody>
          <a:bodyPr wrap="square" rtlCol="0" anchor="t">
            <a:spAutoFit/>
          </a:bodyPr>
          <a:lstStyle/>
          <a:p>
            <a:r>
              <a:rPr lang="en-US" sz="4800" b="1" spc="-150" dirty="0">
                <a:solidFill>
                  <a:srgbClr val="2E2D62"/>
                </a:solidFill>
                <a:latin typeface="Arial" panose="020B0604020202020204" pitchFamily="34" charset="0"/>
                <a:cs typeface="Arial" panose="020B0604020202020204" pitchFamily="34" charset="0"/>
              </a:rPr>
              <a:t>Thank you</a:t>
            </a:r>
          </a:p>
        </p:txBody>
      </p:sp>
      <p:pic>
        <p:nvPicPr>
          <p:cNvPr id="7" name="Picture 6" descr="A picture containing ax, tool, vector graphics, pinwheel&#10;&#10;Description automatically generated">
            <a:extLst>
              <a:ext uri="{FF2B5EF4-FFF2-40B4-BE49-F238E27FC236}">
                <a16:creationId xmlns:a16="http://schemas.microsoft.com/office/drawing/2014/main" id="{BC92D731-95FF-E7C1-7F08-A4A5BE23191E}"/>
              </a:ext>
            </a:extLst>
          </p:cNvPr>
          <p:cNvPicPr>
            <a:picLocks noChangeAspect="1"/>
          </p:cNvPicPr>
          <p:nvPr/>
        </p:nvPicPr>
        <p:blipFill>
          <a:blip r:embed="rId3"/>
          <a:stretch>
            <a:fillRect/>
          </a:stretch>
        </p:blipFill>
        <p:spPr>
          <a:xfrm>
            <a:off x="1243475" y="4081778"/>
            <a:ext cx="262588" cy="216000"/>
          </a:xfrm>
          <a:prstGeom prst="rect">
            <a:avLst/>
          </a:prstGeom>
        </p:spPr>
      </p:pic>
      <p:sp>
        <p:nvSpPr>
          <p:cNvPr id="8" name="Rectangle 7">
            <a:extLst>
              <a:ext uri="{FF2B5EF4-FFF2-40B4-BE49-F238E27FC236}">
                <a16:creationId xmlns:a16="http://schemas.microsoft.com/office/drawing/2014/main" id="{83004162-FAFF-BD95-7014-5E95989998B5}"/>
              </a:ext>
            </a:extLst>
          </p:cNvPr>
          <p:cNvSpPr/>
          <p:nvPr/>
        </p:nvSpPr>
        <p:spPr>
          <a:xfrm>
            <a:off x="1461064" y="4003638"/>
            <a:ext cx="2351809" cy="369332"/>
          </a:xfrm>
          <a:prstGeom prst="rect">
            <a:avLst/>
          </a:prstGeom>
        </p:spPr>
        <p:txBody>
          <a:bodyPr wrap="square">
            <a:spAutoFit/>
          </a:bodyPr>
          <a:lstStyle/>
          <a:p>
            <a:r>
              <a:rPr lang="en-GB">
                <a:latin typeface="Arial" panose="020B0604020202020204" pitchFamily="34" charset="0"/>
                <a:cs typeface="Arial" panose="020B0604020202020204" pitchFamily="34" charset="0"/>
              </a:rPr>
              <a:t>@JoshBiostats</a:t>
            </a:r>
            <a:endParaRPr lang="en-GB"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B2488F98-52A0-DFFF-3E46-379AC809527C}"/>
              </a:ext>
            </a:extLst>
          </p:cNvPr>
          <p:cNvSpPr/>
          <p:nvPr/>
        </p:nvSpPr>
        <p:spPr>
          <a:xfrm>
            <a:off x="3317155" y="4003638"/>
            <a:ext cx="2949833" cy="369332"/>
          </a:xfrm>
          <a:prstGeom prst="rect">
            <a:avLst/>
          </a:prstGeom>
        </p:spPr>
        <p:txBody>
          <a:bodyPr wrap="square">
            <a:spAutoFit/>
          </a:bodyPr>
          <a:lstStyle/>
          <a:p>
            <a:r>
              <a:rPr lang="en-GB" dirty="0">
                <a:latin typeface="Arial" panose="020B0604020202020204" pitchFamily="34" charset="0"/>
                <a:cs typeface="Arial" panose="020B0604020202020204" pitchFamily="34" charset="0"/>
              </a:rPr>
              <a:t>joshuablake.co.uk</a:t>
            </a:r>
          </a:p>
        </p:txBody>
      </p:sp>
    </p:spTree>
    <p:extLst>
      <p:ext uri="{BB962C8B-B14F-4D97-AF65-F5344CB8AC3E}">
        <p14:creationId xmlns:p14="http://schemas.microsoft.com/office/powerpoint/2010/main" val="2577486388"/>
      </p:ext>
    </p:extLst>
  </p:cSld>
  <p:clrMapOvr>
    <a:masterClrMapping/>
  </p:clrMapOvr>
  <mc:AlternateContent xmlns:mc="http://schemas.openxmlformats.org/markup-compatibility/2006" xmlns:p14="http://schemas.microsoft.com/office/powerpoint/2010/main">
    <mc:Choice Requires="p14">
      <p:transition spd="slow" p14:dur="2000" advTm="1807"/>
    </mc:Choice>
    <mc:Fallback xmlns="">
      <p:transition spd="slow" advTm="180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black background with a black square&#10;&#10;Description automatically generated with medium confidence">
            <a:extLst>
              <a:ext uri="{FF2B5EF4-FFF2-40B4-BE49-F238E27FC236}">
                <a16:creationId xmlns:a16="http://schemas.microsoft.com/office/drawing/2014/main" id="{C7496A9E-3C11-EE92-93C7-27E56E61778A}"/>
              </a:ext>
            </a:extLst>
          </p:cNvPr>
          <p:cNvPicPr>
            <a:picLocks noChangeAspect="1"/>
          </p:cNvPicPr>
          <p:nvPr/>
        </p:nvPicPr>
        <p:blipFill>
          <a:blip r:embed="rId4"/>
          <a:stretch>
            <a:fillRect/>
          </a:stretch>
        </p:blipFill>
        <p:spPr>
          <a:xfrm>
            <a:off x="-1050019" y="1178584"/>
            <a:ext cx="5241040" cy="3930781"/>
          </a:xfrm>
          <a:prstGeom prst="rect">
            <a:avLst/>
          </a:prstGeom>
        </p:spPr>
      </p:pic>
      <p:sp>
        <p:nvSpPr>
          <p:cNvPr id="7" name="TextBox 6">
            <a:extLst>
              <a:ext uri="{FF2B5EF4-FFF2-40B4-BE49-F238E27FC236}">
                <a16:creationId xmlns:a16="http://schemas.microsoft.com/office/drawing/2014/main" id="{67B54F19-1212-9345-95FF-9D2815FD6E96}"/>
              </a:ext>
            </a:extLst>
          </p:cNvPr>
          <p:cNvSpPr txBox="1"/>
          <p:nvPr/>
        </p:nvSpPr>
        <p:spPr>
          <a:xfrm>
            <a:off x="403340" y="345182"/>
            <a:ext cx="11541009"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Coronavirus Infection Survey (CIS)</a:t>
            </a:r>
          </a:p>
        </p:txBody>
      </p:sp>
      <p:pic>
        <p:nvPicPr>
          <p:cNvPr id="3" name="Graphic 2" descr="Home outline">
            <a:extLst>
              <a:ext uri="{FF2B5EF4-FFF2-40B4-BE49-F238E27FC236}">
                <a16:creationId xmlns:a16="http://schemas.microsoft.com/office/drawing/2014/main" id="{EB851EE2-20F4-3FFE-EAC1-7F0675E3E3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73924" y="2506641"/>
            <a:ext cx="329125" cy="329125"/>
          </a:xfrm>
          <a:prstGeom prst="rect">
            <a:avLst/>
          </a:prstGeom>
        </p:spPr>
      </p:pic>
      <p:pic>
        <p:nvPicPr>
          <p:cNvPr id="8" name="Graphic 7" descr="Home outline">
            <a:extLst>
              <a:ext uri="{FF2B5EF4-FFF2-40B4-BE49-F238E27FC236}">
                <a16:creationId xmlns:a16="http://schemas.microsoft.com/office/drawing/2014/main" id="{B55E302C-F792-3D18-CC03-35F4DE193A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03049" y="2589562"/>
            <a:ext cx="329125" cy="329125"/>
          </a:xfrm>
          <a:prstGeom prst="rect">
            <a:avLst/>
          </a:prstGeom>
        </p:spPr>
      </p:pic>
      <p:pic>
        <p:nvPicPr>
          <p:cNvPr id="9" name="Graphic 8" descr="Home outline">
            <a:extLst>
              <a:ext uri="{FF2B5EF4-FFF2-40B4-BE49-F238E27FC236}">
                <a16:creationId xmlns:a16="http://schemas.microsoft.com/office/drawing/2014/main" id="{D14D7AF7-3BF5-62DE-8FEA-335395E445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40511" y="3553603"/>
            <a:ext cx="329125" cy="329125"/>
          </a:xfrm>
          <a:prstGeom prst="rect">
            <a:avLst/>
          </a:prstGeom>
        </p:spPr>
      </p:pic>
      <p:pic>
        <p:nvPicPr>
          <p:cNvPr id="10" name="Graphic 9" descr="Home outline">
            <a:extLst>
              <a:ext uri="{FF2B5EF4-FFF2-40B4-BE49-F238E27FC236}">
                <a16:creationId xmlns:a16="http://schemas.microsoft.com/office/drawing/2014/main" id="{0A88757F-13E5-D1F8-1965-21222E23E5C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3200" y="2980256"/>
            <a:ext cx="329125" cy="329125"/>
          </a:xfrm>
          <a:prstGeom prst="rect">
            <a:avLst/>
          </a:prstGeom>
        </p:spPr>
      </p:pic>
      <p:pic>
        <p:nvPicPr>
          <p:cNvPr id="11" name="Graphic 10" descr="Home outline">
            <a:extLst>
              <a:ext uri="{FF2B5EF4-FFF2-40B4-BE49-F238E27FC236}">
                <a16:creationId xmlns:a16="http://schemas.microsoft.com/office/drawing/2014/main" id="{5636861D-C2C8-6599-34CA-2591EFAD2B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34303" y="3370950"/>
            <a:ext cx="329125" cy="329125"/>
          </a:xfrm>
          <a:prstGeom prst="rect">
            <a:avLst/>
          </a:prstGeom>
        </p:spPr>
      </p:pic>
      <p:pic>
        <p:nvPicPr>
          <p:cNvPr id="12" name="Graphic 11" descr="Home outline">
            <a:extLst>
              <a:ext uri="{FF2B5EF4-FFF2-40B4-BE49-F238E27FC236}">
                <a16:creationId xmlns:a16="http://schemas.microsoft.com/office/drawing/2014/main" id="{16F3AC57-5CCB-7D39-7CEB-5581297E49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11121" y="4051857"/>
            <a:ext cx="329125" cy="329125"/>
          </a:xfrm>
          <a:prstGeom prst="rect">
            <a:avLst/>
          </a:prstGeom>
        </p:spPr>
      </p:pic>
      <p:pic>
        <p:nvPicPr>
          <p:cNvPr id="13" name="Graphic 12" descr="Home outline">
            <a:extLst>
              <a:ext uri="{FF2B5EF4-FFF2-40B4-BE49-F238E27FC236}">
                <a16:creationId xmlns:a16="http://schemas.microsoft.com/office/drawing/2014/main" id="{BB80E8B3-4C03-BFFD-6F72-41237E94C0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69741" y="4470348"/>
            <a:ext cx="329125" cy="329125"/>
          </a:xfrm>
          <a:prstGeom prst="rect">
            <a:avLst/>
          </a:prstGeom>
        </p:spPr>
      </p:pic>
      <p:pic>
        <p:nvPicPr>
          <p:cNvPr id="14" name="Graphic 13" descr="Home outline">
            <a:extLst>
              <a:ext uri="{FF2B5EF4-FFF2-40B4-BE49-F238E27FC236}">
                <a16:creationId xmlns:a16="http://schemas.microsoft.com/office/drawing/2014/main" id="{5CE52A4F-3F21-364E-9BDE-A1EBC3F558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69741" y="3945245"/>
            <a:ext cx="329125" cy="329125"/>
          </a:xfrm>
          <a:prstGeom prst="rect">
            <a:avLst/>
          </a:prstGeom>
        </p:spPr>
      </p:pic>
      <p:pic>
        <p:nvPicPr>
          <p:cNvPr id="17" name="Graphic 16" descr="Home outline">
            <a:extLst>
              <a:ext uri="{FF2B5EF4-FFF2-40B4-BE49-F238E27FC236}">
                <a16:creationId xmlns:a16="http://schemas.microsoft.com/office/drawing/2014/main" id="{CA3F173B-14EE-E3C9-96B9-C204F1A403B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90073" y="3975297"/>
            <a:ext cx="329125" cy="329125"/>
          </a:xfrm>
          <a:prstGeom prst="rect">
            <a:avLst/>
          </a:prstGeom>
        </p:spPr>
      </p:pic>
      <p:pic>
        <p:nvPicPr>
          <p:cNvPr id="18" name="Graphic 17" descr="Home outline">
            <a:extLst>
              <a:ext uri="{FF2B5EF4-FFF2-40B4-BE49-F238E27FC236}">
                <a16:creationId xmlns:a16="http://schemas.microsoft.com/office/drawing/2014/main" id="{53221E06-9EE7-F2DA-EC75-7314E69F37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13527" y="3220487"/>
            <a:ext cx="329125" cy="329125"/>
          </a:xfrm>
          <a:prstGeom prst="rect">
            <a:avLst/>
          </a:prstGeom>
        </p:spPr>
      </p:pic>
      <p:pic>
        <p:nvPicPr>
          <p:cNvPr id="20" name="Picture 19">
            <a:extLst>
              <a:ext uri="{FF2B5EF4-FFF2-40B4-BE49-F238E27FC236}">
                <a16:creationId xmlns:a16="http://schemas.microsoft.com/office/drawing/2014/main" id="{D3E943B8-60D2-A623-6DF6-E3A7FDB80C74}"/>
              </a:ext>
            </a:extLst>
          </p:cNvPr>
          <p:cNvPicPr>
            <a:picLocks noChangeAspect="1"/>
          </p:cNvPicPr>
          <p:nvPr/>
        </p:nvPicPr>
        <p:blipFill>
          <a:blip r:embed="rId7"/>
          <a:stretch>
            <a:fillRect/>
          </a:stretch>
        </p:blipFill>
        <p:spPr>
          <a:xfrm>
            <a:off x="5739493" y="2512976"/>
            <a:ext cx="5705337" cy="815835"/>
          </a:xfrm>
          <a:prstGeom prst="rect">
            <a:avLst/>
          </a:prstGeom>
        </p:spPr>
      </p:pic>
      <p:sp>
        <p:nvSpPr>
          <p:cNvPr id="21" name="Arrow: Down 20">
            <a:extLst>
              <a:ext uri="{FF2B5EF4-FFF2-40B4-BE49-F238E27FC236}">
                <a16:creationId xmlns:a16="http://schemas.microsoft.com/office/drawing/2014/main" id="{C24CB1E7-AE3E-B17E-52C2-B39772E83783}"/>
              </a:ext>
            </a:extLst>
          </p:cNvPr>
          <p:cNvSpPr/>
          <p:nvPr/>
        </p:nvSpPr>
        <p:spPr>
          <a:xfrm rot="16200000">
            <a:off x="4086349" y="2314041"/>
            <a:ext cx="769441" cy="181289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descr="A close-up of a test tube&#10;&#10;Description automatically generated">
            <a:extLst>
              <a:ext uri="{FF2B5EF4-FFF2-40B4-BE49-F238E27FC236}">
                <a16:creationId xmlns:a16="http://schemas.microsoft.com/office/drawing/2014/main" id="{E24F56A9-B4AA-54E0-9CB5-8AD225B2C1E2}"/>
              </a:ext>
            </a:extLst>
          </p:cNvPr>
          <p:cNvPicPr>
            <a:picLocks noChangeAspect="1"/>
          </p:cNvPicPr>
          <p:nvPr/>
        </p:nvPicPr>
        <p:blipFill>
          <a:blip r:embed="rId8"/>
          <a:stretch>
            <a:fillRect/>
          </a:stretch>
        </p:blipFill>
        <p:spPr>
          <a:xfrm>
            <a:off x="6810071" y="4183815"/>
            <a:ext cx="1577767" cy="1577767"/>
          </a:xfrm>
          <a:prstGeom prst="rect">
            <a:avLst/>
          </a:prstGeom>
        </p:spPr>
      </p:pic>
      <p:pic>
        <p:nvPicPr>
          <p:cNvPr id="27" name="Graphic 26" descr="Clipboard outline">
            <a:extLst>
              <a:ext uri="{FF2B5EF4-FFF2-40B4-BE49-F238E27FC236}">
                <a16:creationId xmlns:a16="http://schemas.microsoft.com/office/drawing/2014/main" id="{36E8C819-3304-88C5-4467-F0F37E68112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53804" y="3882728"/>
            <a:ext cx="1878854" cy="1878854"/>
          </a:xfrm>
          <a:prstGeom prst="rect">
            <a:avLst/>
          </a:prstGeom>
        </p:spPr>
      </p:pic>
      <p:sp>
        <p:nvSpPr>
          <p:cNvPr id="28" name="TextBox 27">
            <a:extLst>
              <a:ext uri="{FF2B5EF4-FFF2-40B4-BE49-F238E27FC236}">
                <a16:creationId xmlns:a16="http://schemas.microsoft.com/office/drawing/2014/main" id="{AB21CE04-C1CC-C9C2-9C45-A9C9A3B1722E}"/>
              </a:ext>
            </a:extLst>
          </p:cNvPr>
          <p:cNvSpPr txBox="1"/>
          <p:nvPr/>
        </p:nvSpPr>
        <p:spPr>
          <a:xfrm>
            <a:off x="8021872" y="1775324"/>
            <a:ext cx="731932" cy="369332"/>
          </a:xfrm>
          <a:prstGeom prst="rect">
            <a:avLst/>
          </a:prstGeom>
          <a:noFill/>
        </p:spPr>
        <p:txBody>
          <a:bodyPr wrap="none" rtlCol="0">
            <a:spAutoFit/>
          </a:bodyPr>
          <a:lstStyle/>
          <a:p>
            <a:r>
              <a:rPr lang="en-GB" dirty="0"/>
              <a:t>Visits</a:t>
            </a:r>
          </a:p>
        </p:txBody>
      </p:sp>
    </p:spTree>
    <p:custDataLst>
      <p:tags r:id="rId1"/>
    </p:custDataLst>
    <p:extLst>
      <p:ext uri="{BB962C8B-B14F-4D97-AF65-F5344CB8AC3E}">
        <p14:creationId xmlns:p14="http://schemas.microsoft.com/office/powerpoint/2010/main" val="1387000850"/>
      </p:ext>
    </p:extLst>
  </p:cSld>
  <p:clrMapOvr>
    <a:masterClrMapping/>
  </p:clrMapOvr>
  <mc:AlternateContent xmlns:mc="http://schemas.openxmlformats.org/markup-compatibility/2006" xmlns:p14="http://schemas.microsoft.com/office/powerpoint/2010/main">
    <mc:Choice Requires="p14">
      <p:transition spd="slow" p14:dur="2000" advTm="29510"/>
    </mc:Choice>
    <mc:Fallback xmlns="">
      <p:transition spd="slow" advTm="295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0" y="1065520"/>
            <a:ext cx="12192000" cy="3139321"/>
          </a:xfrm>
          <a:prstGeom prst="rect">
            <a:avLst/>
          </a:prstGeom>
          <a:noFill/>
        </p:spPr>
        <p:txBody>
          <a:bodyPr wrap="square" rtlCol="0" anchor="t">
            <a:spAutoFit/>
          </a:bodyPr>
          <a:lstStyle/>
          <a:p>
            <a:pPr algn="ctr"/>
            <a:r>
              <a:rPr lang="en-US" sz="6600" b="1" spc="-150" dirty="0">
                <a:solidFill>
                  <a:srgbClr val="2E2D62"/>
                </a:solidFill>
                <a:latin typeface="Arial" panose="020B0604020202020204" pitchFamily="34" charset="0"/>
                <a:cs typeface="Arial" panose="020B0604020202020204" pitchFamily="34" charset="0"/>
              </a:rPr>
              <a:t>How can we best utilize CIS to answer questions about transmission?</a:t>
            </a:r>
          </a:p>
        </p:txBody>
      </p:sp>
    </p:spTree>
    <p:extLst>
      <p:ext uri="{BB962C8B-B14F-4D97-AF65-F5344CB8AC3E}">
        <p14:creationId xmlns:p14="http://schemas.microsoft.com/office/powerpoint/2010/main" val="1254750292"/>
      </p:ext>
    </p:extLst>
  </p:cSld>
  <p:clrMapOvr>
    <a:masterClrMapping/>
  </p:clrMapOvr>
  <mc:AlternateContent xmlns:mc="http://schemas.openxmlformats.org/markup-compatibility/2006" xmlns:p14="http://schemas.microsoft.com/office/powerpoint/2010/main">
    <mc:Choice Requires="p14">
      <p:transition spd="slow" p14:dur="2000" advTm="7400"/>
    </mc:Choice>
    <mc:Fallback xmlns="">
      <p:transition spd="slow" advTm="74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7BFE5A-7C82-E244-83C3-A634D5C30E22}"/>
              </a:ext>
            </a:extLst>
          </p:cNvPr>
          <p:cNvSpPr/>
          <p:nvPr/>
        </p:nvSpPr>
        <p:spPr>
          <a:xfrm>
            <a:off x="1409427" y="1341120"/>
            <a:ext cx="9373145" cy="1998176"/>
          </a:xfrm>
          <a:prstGeom prst="rect">
            <a:avLst/>
          </a:prstGeom>
        </p:spPr>
        <p:txBody>
          <a:bodyPr wrap="square">
            <a:spAutoFit/>
          </a:bodyPr>
          <a:lstStyle/>
          <a:p>
            <a:pPr algn="ctr">
              <a:lnSpc>
                <a:spcPct val="150000"/>
              </a:lnSpc>
            </a:pPr>
            <a:r>
              <a:rPr lang="en-GB" sz="4400" dirty="0">
                <a:solidFill>
                  <a:srgbClr val="626262"/>
                </a:solidFill>
                <a:latin typeface="Arial" panose="020B0604020202020204" pitchFamily="34" charset="0"/>
                <a:cs typeface="Arial" panose="020B0604020202020204" pitchFamily="34" charset="0"/>
              </a:rPr>
              <a:t>Transmission ≈ incidence</a:t>
            </a:r>
          </a:p>
          <a:p>
            <a:pPr algn="ctr">
              <a:lnSpc>
                <a:spcPct val="150000"/>
              </a:lnSpc>
            </a:pPr>
            <a:r>
              <a:rPr lang="en-GB" sz="4400" dirty="0">
                <a:solidFill>
                  <a:srgbClr val="626262"/>
                </a:solidFill>
                <a:latin typeface="Arial" panose="020B0604020202020204" pitchFamily="34" charset="0"/>
                <a:cs typeface="Arial" panose="020B0604020202020204" pitchFamily="34" charset="0"/>
              </a:rPr>
              <a:t>CIS measures </a:t>
            </a:r>
            <a:r>
              <a:rPr lang="en-GB" sz="4400" b="1" dirty="0">
                <a:solidFill>
                  <a:srgbClr val="626262"/>
                </a:solidFill>
                <a:latin typeface="Arial" panose="020B0604020202020204" pitchFamily="34" charset="0"/>
                <a:cs typeface="Arial" panose="020B0604020202020204" pitchFamily="34" charset="0"/>
              </a:rPr>
              <a:t>prevalence</a:t>
            </a:r>
            <a:endParaRPr lang="en-GB" sz="4400" dirty="0">
              <a:solidFill>
                <a:srgbClr val="6262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4742363"/>
      </p:ext>
    </p:extLst>
  </p:cSld>
  <p:clrMapOvr>
    <a:masterClrMapping/>
  </p:clrMapOvr>
  <mc:AlternateContent xmlns:mc="http://schemas.openxmlformats.org/markup-compatibility/2006" xmlns:p14="http://schemas.microsoft.com/office/powerpoint/2010/main">
    <mc:Choice Requires="p14">
      <p:transition spd="slow" p14:dur="2000" advTm="18927"/>
    </mc:Choice>
    <mc:Fallback xmlns="">
      <p:transition spd="slow" advTm="1892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7BFE5A-7C82-E244-83C3-A634D5C30E22}"/>
              </a:ext>
            </a:extLst>
          </p:cNvPr>
          <p:cNvSpPr/>
          <p:nvPr/>
        </p:nvSpPr>
        <p:spPr>
          <a:xfrm>
            <a:off x="817109" y="1341120"/>
            <a:ext cx="10557783" cy="2320828"/>
          </a:xfrm>
          <a:prstGeom prst="rect">
            <a:avLst/>
          </a:prstGeom>
        </p:spPr>
        <p:txBody>
          <a:bodyPr wrap="square">
            <a:spAutoFit/>
          </a:bodyPr>
          <a:lstStyle/>
          <a:p>
            <a:pPr algn="ctr">
              <a:lnSpc>
                <a:spcPct val="150000"/>
              </a:lnSpc>
            </a:pPr>
            <a:r>
              <a:rPr lang="en-GB" sz="4400" dirty="0">
                <a:solidFill>
                  <a:srgbClr val="626262"/>
                </a:solidFill>
                <a:latin typeface="Arial" panose="020B0604020202020204" pitchFamily="34" charset="0"/>
                <a:cs typeface="Arial" panose="020B0604020202020204" pitchFamily="34" charset="0"/>
              </a:rPr>
              <a:t>Prevalence = incidence x duration</a:t>
            </a:r>
          </a:p>
          <a:p>
            <a:pPr algn="ctr">
              <a:lnSpc>
                <a:spcPct val="150000"/>
              </a:lnSpc>
            </a:pPr>
            <a:r>
              <a:rPr lang="en-US" sz="2800" dirty="0">
                <a:solidFill>
                  <a:srgbClr val="626262"/>
                </a:solidFill>
                <a:latin typeface="Arial" panose="020B0604020202020204" pitchFamily="34" charset="0"/>
                <a:cs typeface="Arial" panose="020B0604020202020204" pitchFamily="34" charset="0"/>
              </a:rPr>
              <a:t>Freeman and Hutchinson. “Prevalence, Incidence and Duration.” </a:t>
            </a:r>
            <a:r>
              <a:rPr lang="en-US" sz="2800" i="1" dirty="0">
                <a:solidFill>
                  <a:srgbClr val="626262"/>
                </a:solidFill>
                <a:latin typeface="Arial" panose="020B0604020202020204" pitchFamily="34" charset="0"/>
                <a:cs typeface="Arial" panose="020B0604020202020204" pitchFamily="34" charset="0"/>
              </a:rPr>
              <a:t>American Journal of Epidemiology (1980)</a:t>
            </a:r>
            <a:endParaRPr lang="en-GB" sz="2800" i="1" dirty="0">
              <a:solidFill>
                <a:srgbClr val="6262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0145057"/>
      </p:ext>
    </p:extLst>
  </p:cSld>
  <p:clrMapOvr>
    <a:masterClrMapping/>
  </p:clrMapOvr>
  <mc:AlternateContent xmlns:mc="http://schemas.openxmlformats.org/markup-compatibility/2006" xmlns:p14="http://schemas.microsoft.com/office/powerpoint/2010/main">
    <mc:Choice Requires="p14">
      <p:transition spd="slow" p14:dur="2000" advTm="31006"/>
    </mc:Choice>
    <mc:Fallback xmlns="">
      <p:transition spd="slow" advTm="3100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E947B7-1C2E-B677-C331-963E47DED35B}"/>
              </a:ext>
            </a:extLst>
          </p:cNvPr>
          <p:cNvPicPr>
            <a:picLocks noChangeAspect="1"/>
          </p:cNvPicPr>
          <p:nvPr/>
        </p:nvPicPr>
        <p:blipFill>
          <a:blip r:embed="rId4"/>
          <a:stretch>
            <a:fillRect/>
          </a:stretch>
        </p:blipFill>
        <p:spPr>
          <a:xfrm>
            <a:off x="694988" y="552576"/>
            <a:ext cx="4235532" cy="4570357"/>
          </a:xfrm>
          <a:prstGeom prst="rect">
            <a:avLst/>
          </a:prstGeom>
        </p:spPr>
      </p:pic>
      <p:sp>
        <p:nvSpPr>
          <p:cNvPr id="4" name="TextBox 3">
            <a:extLst>
              <a:ext uri="{FF2B5EF4-FFF2-40B4-BE49-F238E27FC236}">
                <a16:creationId xmlns:a16="http://schemas.microsoft.com/office/drawing/2014/main" id="{9BD42F5A-83F8-AEF9-4D80-93DF17F22C88}"/>
              </a:ext>
            </a:extLst>
          </p:cNvPr>
          <p:cNvSpPr txBox="1"/>
          <p:nvPr/>
        </p:nvSpPr>
        <p:spPr>
          <a:xfrm>
            <a:off x="694988" y="5122933"/>
            <a:ext cx="2355132" cy="215444"/>
          </a:xfrm>
          <a:prstGeom prst="rect">
            <a:avLst/>
          </a:prstGeom>
          <a:noFill/>
        </p:spPr>
        <p:txBody>
          <a:bodyPr wrap="none" rtlCol="0">
            <a:spAutoFit/>
          </a:bodyPr>
          <a:lstStyle/>
          <a:p>
            <a:r>
              <a:rPr lang="en-GB" sz="800" dirty="0">
                <a:solidFill>
                  <a:srgbClr val="626262"/>
                </a:solidFill>
                <a:latin typeface="Arial" panose="020B0604020202020204" pitchFamily="34" charset="0"/>
                <a:cs typeface="Arial" panose="020B0604020202020204" pitchFamily="34" charset="0"/>
              </a:rPr>
              <a:t>https://plus.maths.org/content/keeping-covid-19</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BE1D5D9-C8EF-AE3E-094B-C06A34453E4A}"/>
                  </a:ext>
                </a:extLst>
              </p:cNvPr>
              <p:cNvSpPr txBox="1"/>
              <p:nvPr/>
            </p:nvSpPr>
            <p:spPr>
              <a:xfrm>
                <a:off x="5503492" y="1191057"/>
                <a:ext cx="6370795" cy="146899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n-GB" altLang="en-US" sz="2400" b="0" i="0" smtClean="0">
                          <a:latin typeface="Cambria Math" panose="02040503050406030204" pitchFamily="18" charset="0"/>
                          <a:cs typeface="Arial"/>
                        </a:rPr>
                        <m:t>P</m:t>
                      </m:r>
                      <m:r>
                        <m:rPr>
                          <m:sty m:val="p"/>
                        </m:rPr>
                        <a:rPr lang="en-GB" altLang="en-US" sz="2400">
                          <a:latin typeface="Cambria Math" panose="02040503050406030204" pitchFamily="18" charset="0"/>
                          <a:cs typeface="Arial"/>
                        </a:rPr>
                        <m:t>revalence</m:t>
                      </m:r>
                      <m:d>
                        <m:dPr>
                          <m:ctrlPr>
                            <a:rPr lang="en-GB" altLang="en-US" sz="2400" i="1">
                              <a:latin typeface="Cambria Math" panose="02040503050406030204" pitchFamily="18" charset="0"/>
                              <a:cs typeface="Arial"/>
                            </a:rPr>
                          </m:ctrlPr>
                        </m:dPr>
                        <m:e>
                          <m:r>
                            <a:rPr lang="en-GB" altLang="en-US" sz="2400" i="1">
                              <a:latin typeface="Cambria Math" panose="02040503050406030204" pitchFamily="18" charset="0"/>
                              <a:cs typeface="Arial"/>
                            </a:rPr>
                            <m:t>𝑡</m:t>
                          </m:r>
                        </m:e>
                      </m:d>
                      <m:r>
                        <a:rPr lang="en-GB" altLang="en-US" sz="2400" i="1">
                          <a:latin typeface="Cambria Math" panose="02040503050406030204" pitchFamily="18" charset="0"/>
                          <a:cs typeface="Arial"/>
                        </a:rPr>
                        <m:t>=</m:t>
                      </m:r>
                      <m:nary>
                        <m:naryPr>
                          <m:chr m:val="∑"/>
                          <m:ctrlPr>
                            <a:rPr lang="en-GB" altLang="en-US" sz="2400" i="1">
                              <a:latin typeface="Cambria Math" panose="02040503050406030204" pitchFamily="18" charset="0"/>
                              <a:cs typeface="Arial"/>
                            </a:rPr>
                          </m:ctrlPr>
                        </m:naryPr>
                        <m:sub>
                          <m:r>
                            <a:rPr lang="en-GB" altLang="en-US" sz="2400" i="1">
                              <a:latin typeface="Cambria Math" panose="02040503050406030204" pitchFamily="18" charset="0"/>
                              <a:cs typeface="Arial"/>
                            </a:rPr>
                            <m:t>𝜏</m:t>
                          </m:r>
                          <m:r>
                            <a:rPr lang="en-GB" altLang="en-US" sz="2400" i="1">
                              <a:latin typeface="Cambria Math" panose="02040503050406030204" pitchFamily="18" charset="0"/>
                              <a:cs typeface="Arial"/>
                            </a:rPr>
                            <m:t>=0</m:t>
                          </m:r>
                        </m:sub>
                        <m:sup>
                          <m:r>
                            <a:rPr lang="en-GB" altLang="en-US" sz="2400" i="1">
                              <a:latin typeface="Cambria Math" panose="02040503050406030204" pitchFamily="18" charset="0"/>
                              <a:cs typeface="Arial"/>
                            </a:rPr>
                            <m:t>∞</m:t>
                          </m:r>
                        </m:sup>
                        <m:e>
                          <m:r>
                            <m:rPr>
                              <m:sty m:val="p"/>
                            </m:rPr>
                            <a:rPr lang="en-GB" altLang="en-US" sz="2400">
                              <a:latin typeface="Cambria Math" panose="02040503050406030204" pitchFamily="18" charset="0"/>
                              <a:cs typeface="Arial"/>
                            </a:rPr>
                            <m:t>Incidence</m:t>
                          </m:r>
                          <m:d>
                            <m:dPr>
                              <m:ctrlPr>
                                <a:rPr lang="en-GB" altLang="en-US" sz="2400" i="1">
                                  <a:latin typeface="Cambria Math" panose="02040503050406030204" pitchFamily="18" charset="0"/>
                                  <a:cs typeface="Arial"/>
                                </a:rPr>
                              </m:ctrlPr>
                            </m:dPr>
                            <m:e>
                              <m:r>
                                <a:rPr lang="en-GB" altLang="en-US" sz="2400" i="1">
                                  <a:latin typeface="Cambria Math" panose="02040503050406030204" pitchFamily="18" charset="0"/>
                                  <a:cs typeface="Arial"/>
                                </a:rPr>
                                <m:t>𝑡</m:t>
                              </m:r>
                              <m:r>
                                <a:rPr lang="en-GB" altLang="en-US" sz="2400" i="1">
                                  <a:latin typeface="Cambria Math" panose="02040503050406030204" pitchFamily="18" charset="0"/>
                                  <a:cs typeface="Arial"/>
                                </a:rPr>
                                <m:t>−</m:t>
                              </m:r>
                              <m:r>
                                <a:rPr lang="en-GB" altLang="en-US" sz="2400" b="0" i="1" smtClean="0">
                                  <a:latin typeface="Cambria Math" panose="02040503050406030204" pitchFamily="18" charset="0"/>
                                  <a:cs typeface="Arial"/>
                                </a:rPr>
                                <m:t>𝜏</m:t>
                              </m:r>
                            </m:e>
                          </m:d>
                          <m:r>
                            <a:rPr lang="en-GB" altLang="en-US" sz="2400" i="1">
                              <a:latin typeface="Cambria Math" panose="02040503050406030204" pitchFamily="18" charset="0"/>
                              <a:cs typeface="Arial"/>
                            </a:rPr>
                            <m:t>𝑆</m:t>
                          </m:r>
                          <m:d>
                            <m:dPr>
                              <m:ctrlPr>
                                <a:rPr lang="en-GB" altLang="en-US" sz="2400" i="1">
                                  <a:latin typeface="Cambria Math" panose="02040503050406030204" pitchFamily="18" charset="0"/>
                                  <a:cs typeface="Arial"/>
                                </a:rPr>
                              </m:ctrlPr>
                            </m:dPr>
                            <m:e>
                              <m:r>
                                <a:rPr lang="en-GB" altLang="en-US" sz="2400" i="1">
                                  <a:latin typeface="Cambria Math" panose="02040503050406030204" pitchFamily="18" charset="0"/>
                                  <a:cs typeface="Arial"/>
                                </a:rPr>
                                <m:t>𝜏</m:t>
                              </m:r>
                            </m:e>
                          </m:d>
                        </m:e>
                      </m:nary>
                    </m:oMath>
                  </m:oMathPara>
                </a14:m>
                <a:endParaRPr lang="en-GB" sz="2400" dirty="0"/>
              </a:p>
              <a:p>
                <a:pPr algn="ctr"/>
                <a14:m>
                  <m:oMath xmlns:m="http://schemas.openxmlformats.org/officeDocument/2006/math">
                    <m:r>
                      <a:rPr lang="en-GB" sz="2400" b="0" i="1" smtClean="0">
                        <a:latin typeface="Cambria Math" panose="02040503050406030204" pitchFamily="18" charset="0"/>
                      </a:rPr>
                      <m:t>𝑆</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𝜏</m:t>
                        </m:r>
                      </m:e>
                    </m:d>
                  </m:oMath>
                </a14:m>
                <a:r>
                  <a:rPr lang="en-GB" sz="2400" dirty="0"/>
                  <a:t> = </a:t>
                </a:r>
                <a14:m>
                  <m:oMath xmlns:m="http://schemas.openxmlformats.org/officeDocument/2006/math">
                    <m:r>
                      <a:rPr lang="en-GB" sz="2400" b="0" i="1" smtClean="0">
                        <a:latin typeface="Cambria Math" panose="02040503050406030204" pitchFamily="18" charset="0"/>
                      </a:rPr>
                      <m:t>ℙ</m:t>
                    </m:r>
                  </m:oMath>
                </a14:m>
                <a:r>
                  <a:rPr lang="en-GB" sz="2400" dirty="0"/>
                  <a:t>(duration of positivity </a:t>
                </a:r>
                <a14:m>
                  <m:oMath xmlns:m="http://schemas.openxmlformats.org/officeDocument/2006/math">
                    <m:r>
                      <a:rPr lang="en-GB" sz="2400" b="0" i="1" smtClean="0">
                        <a:latin typeface="Cambria Math" panose="02040503050406030204" pitchFamily="18" charset="0"/>
                      </a:rPr>
                      <m:t>≥</m:t>
                    </m:r>
                    <m:r>
                      <a:rPr lang="en-GB" sz="2400" b="0" i="1" smtClean="0">
                        <a:latin typeface="Cambria Math" panose="02040503050406030204" pitchFamily="18" charset="0"/>
                      </a:rPr>
                      <m:t>𝜏</m:t>
                    </m:r>
                  </m:oMath>
                </a14:m>
                <a:r>
                  <a:rPr lang="en-GB" sz="2400" dirty="0"/>
                  <a:t>)</a:t>
                </a:r>
              </a:p>
            </p:txBody>
          </p:sp>
        </mc:Choice>
        <mc:Fallback xmlns="">
          <p:sp>
            <p:nvSpPr>
              <p:cNvPr id="6" name="TextBox 5">
                <a:extLst>
                  <a:ext uri="{FF2B5EF4-FFF2-40B4-BE49-F238E27FC236}">
                    <a16:creationId xmlns:a16="http://schemas.microsoft.com/office/drawing/2014/main" id="{BBE1D5D9-C8EF-AE3E-094B-C06A34453E4A}"/>
                  </a:ext>
                </a:extLst>
              </p:cNvPr>
              <p:cNvSpPr txBox="1">
                <a:spLocks noRot="1" noChangeAspect="1" noMove="1" noResize="1" noEditPoints="1" noAdjustHandles="1" noChangeArrowheads="1" noChangeShapeType="1" noTextEdit="1"/>
              </p:cNvSpPr>
              <p:nvPr/>
            </p:nvSpPr>
            <p:spPr>
              <a:xfrm>
                <a:off x="5503492" y="1191057"/>
                <a:ext cx="6370795" cy="1468992"/>
              </a:xfrm>
              <a:prstGeom prst="rect">
                <a:avLst/>
              </a:prstGeom>
              <a:blipFill>
                <a:blip r:embed="rId5"/>
                <a:stretch>
                  <a:fillRect b="-8714"/>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4023546819"/>
      </p:ext>
    </p:extLst>
  </p:cSld>
  <p:clrMapOvr>
    <a:masterClrMapping/>
  </p:clrMapOvr>
  <mc:AlternateContent xmlns:mc="http://schemas.openxmlformats.org/markup-compatibility/2006" xmlns:p14="http://schemas.microsoft.com/office/powerpoint/2010/main">
    <mc:Choice Requires="p14">
      <p:transition spd="slow" p14:dur="2000" advTm="68341"/>
    </mc:Choice>
    <mc:Fallback xmlns="">
      <p:transition spd="slow" advTm="683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0" y="429904"/>
            <a:ext cx="12192000" cy="5170646"/>
          </a:xfrm>
          <a:prstGeom prst="rect">
            <a:avLst/>
          </a:prstGeom>
          <a:noFill/>
        </p:spPr>
        <p:txBody>
          <a:bodyPr wrap="square" lIns="91440" tIns="45720" rIns="91440" bIns="45720" rtlCol="0" anchor="t">
            <a:spAutoFit/>
          </a:bodyPr>
          <a:lstStyle/>
          <a:p>
            <a:pPr algn="ctr"/>
            <a:r>
              <a:rPr lang="en-US" sz="6600" b="1" spc="-150">
                <a:solidFill>
                  <a:srgbClr val="2E2D62"/>
                </a:solidFill>
                <a:latin typeface="Arial"/>
                <a:cs typeface="Arial"/>
              </a:rPr>
              <a:t>Problem: no ideal studies for PCR duration estimation</a:t>
            </a:r>
          </a:p>
          <a:p>
            <a:pPr algn="ctr"/>
            <a:endParaRPr lang="en-US" sz="6600" b="1" spc="-150" dirty="0">
              <a:solidFill>
                <a:srgbClr val="2E2D62"/>
              </a:solidFill>
              <a:latin typeface="Arial" panose="020B0604020202020204" pitchFamily="34" charset="0"/>
              <a:cs typeface="Arial" panose="020B0604020202020204" pitchFamily="34" charset="0"/>
            </a:endParaRPr>
          </a:p>
          <a:p>
            <a:pPr algn="ctr"/>
            <a:r>
              <a:rPr lang="en-US" sz="6600" b="1" spc="-150">
                <a:solidFill>
                  <a:srgbClr val="2E2D62"/>
                </a:solidFill>
                <a:latin typeface="Arial"/>
                <a:cs typeface="Arial"/>
              </a:rPr>
              <a:t>Idea: combine data from two complementary studies</a:t>
            </a:r>
            <a:endParaRPr lang="en-US" sz="6600" b="1" spc="-150" dirty="0">
              <a:solidFill>
                <a:srgbClr val="2E2D62"/>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65985344"/>
      </p:ext>
    </p:extLst>
  </p:cSld>
  <p:clrMapOvr>
    <a:masterClrMapping/>
  </p:clrMapOvr>
  <mc:AlternateContent xmlns:mc="http://schemas.openxmlformats.org/markup-compatibility/2006" xmlns:p14="http://schemas.microsoft.com/office/powerpoint/2010/main">
    <mc:Choice Requires="p14">
      <p:transition spd="slow" p14:dur="2000" advTm="20214"/>
    </mc:Choice>
    <mc:Fallback xmlns="">
      <p:transition spd="slow" advTm="202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3"/>
</p:tagLst>
</file>

<file path=ppt/tags/tag10.xml><?xml version="1.0" encoding="utf-8"?>
<p:tagLst xmlns:a="http://schemas.openxmlformats.org/drawingml/2006/main" xmlns:r="http://schemas.openxmlformats.org/officeDocument/2006/relationships" xmlns:p="http://schemas.openxmlformats.org/presentationml/2006/main">
  <p:tag name="TIMING" val="|44.4|8.4|29.6"/>
</p:tagLst>
</file>

<file path=ppt/tags/tag11.xml><?xml version="1.0" encoding="utf-8"?>
<p:tagLst xmlns:a="http://schemas.openxmlformats.org/drawingml/2006/main" xmlns:r="http://schemas.openxmlformats.org/officeDocument/2006/relationships" xmlns:p="http://schemas.openxmlformats.org/presentationml/2006/main">
  <p:tag name="TIMING" val="|44.4|8.4|29.6"/>
</p:tagLst>
</file>

<file path=ppt/tags/tag12.xml><?xml version="1.0" encoding="utf-8"?>
<p:tagLst xmlns:a="http://schemas.openxmlformats.org/drawingml/2006/main" xmlns:r="http://schemas.openxmlformats.org/officeDocument/2006/relationships" xmlns:p="http://schemas.openxmlformats.org/presentationml/2006/main">
  <p:tag name="TIMING" val="|44.4|8.4|29.6"/>
</p:tagLst>
</file>

<file path=ppt/tags/tag13.xml><?xml version="1.0" encoding="utf-8"?>
<p:tagLst xmlns:a="http://schemas.openxmlformats.org/drawingml/2006/main" xmlns:r="http://schemas.openxmlformats.org/officeDocument/2006/relationships" xmlns:p="http://schemas.openxmlformats.org/presentationml/2006/main">
  <p:tag name="TIMING" val="|7.7"/>
</p:tagLst>
</file>

<file path=ppt/tags/tag14.xml><?xml version="1.0" encoding="utf-8"?>
<p:tagLst xmlns:a="http://schemas.openxmlformats.org/drawingml/2006/main" xmlns:r="http://schemas.openxmlformats.org/officeDocument/2006/relationships" xmlns:p="http://schemas.openxmlformats.org/presentationml/2006/main">
  <p:tag name="TIMING" val="|20.9"/>
</p:tagLst>
</file>

<file path=ppt/tags/tag15.xml><?xml version="1.0" encoding="utf-8"?>
<p:tagLst xmlns:a="http://schemas.openxmlformats.org/drawingml/2006/main" xmlns:r="http://schemas.openxmlformats.org/officeDocument/2006/relationships" xmlns:p="http://schemas.openxmlformats.org/presentationml/2006/main">
  <p:tag name="TIMING" val="|43.2"/>
</p:tagLst>
</file>

<file path=ppt/tags/tag2.xml><?xml version="1.0" encoding="utf-8"?>
<p:tagLst xmlns:a="http://schemas.openxmlformats.org/drawingml/2006/main" xmlns:r="http://schemas.openxmlformats.org/officeDocument/2006/relationships" xmlns:p="http://schemas.openxmlformats.org/presentationml/2006/main">
  <p:tag name="TIMING" val="|25.7"/>
</p:tagLst>
</file>

<file path=ppt/tags/tag3.xml><?xml version="1.0" encoding="utf-8"?>
<p:tagLst xmlns:a="http://schemas.openxmlformats.org/drawingml/2006/main" xmlns:r="http://schemas.openxmlformats.org/officeDocument/2006/relationships" xmlns:p="http://schemas.openxmlformats.org/presentationml/2006/main">
  <p:tag name="TIMING" val="|14.2"/>
</p:tagLst>
</file>

<file path=ppt/tags/tag4.xml><?xml version="1.0" encoding="utf-8"?>
<p:tagLst xmlns:a="http://schemas.openxmlformats.org/drawingml/2006/main" xmlns:r="http://schemas.openxmlformats.org/officeDocument/2006/relationships" xmlns:p="http://schemas.openxmlformats.org/presentationml/2006/main">
  <p:tag name="TIMING" val="|2.2|8.8|4.4|6.4|6|2.5|5.9|6"/>
</p:tagLst>
</file>

<file path=ppt/tags/tag5.xml><?xml version="1.0" encoding="utf-8"?>
<p:tagLst xmlns:a="http://schemas.openxmlformats.org/drawingml/2006/main" xmlns:r="http://schemas.openxmlformats.org/officeDocument/2006/relationships" xmlns:p="http://schemas.openxmlformats.org/presentationml/2006/main">
  <p:tag name="TIMING" val="|4.5|8|7.4"/>
</p:tagLst>
</file>

<file path=ppt/tags/tag6.xml><?xml version="1.0" encoding="utf-8"?>
<p:tagLst xmlns:a="http://schemas.openxmlformats.org/drawingml/2006/main" xmlns:r="http://schemas.openxmlformats.org/officeDocument/2006/relationships" xmlns:p="http://schemas.openxmlformats.org/presentationml/2006/main">
  <p:tag name="TIMING" val="|22.9"/>
</p:tagLst>
</file>

<file path=ppt/tags/tag7.xml><?xml version="1.0" encoding="utf-8"?>
<p:tagLst xmlns:a="http://schemas.openxmlformats.org/drawingml/2006/main" xmlns:r="http://schemas.openxmlformats.org/officeDocument/2006/relationships" xmlns:p="http://schemas.openxmlformats.org/presentationml/2006/main">
  <p:tag name="TIMING" val="|8.7"/>
</p:tagLst>
</file>

<file path=ppt/tags/tag8.xml><?xml version="1.0" encoding="utf-8"?>
<p:tagLst xmlns:a="http://schemas.openxmlformats.org/drawingml/2006/main" xmlns:r="http://schemas.openxmlformats.org/officeDocument/2006/relationships" xmlns:p="http://schemas.openxmlformats.org/presentationml/2006/main">
  <p:tag name="TIMING" val="|44.4|8.4|29.6"/>
</p:tagLst>
</file>

<file path=ppt/tags/tag9.xml><?xml version="1.0" encoding="utf-8"?>
<p:tagLst xmlns:a="http://schemas.openxmlformats.org/drawingml/2006/main" xmlns:r="http://schemas.openxmlformats.org/officeDocument/2006/relationships" xmlns:p="http://schemas.openxmlformats.org/presentationml/2006/main">
  <p:tag name="TIMING" val="|44.4|8.4|29.6"/>
</p:tagLst>
</file>

<file path=ppt/theme/theme1.xml><?xml version="1.0" encoding="utf-8"?>
<a:theme xmlns:a="http://schemas.openxmlformats.org/drawingml/2006/main" name="Font and logo master">
  <a:themeElements>
    <a:clrScheme name="MRC Theme">
      <a:dk1>
        <a:srgbClr val="2E2C61"/>
      </a:dk1>
      <a:lt1>
        <a:srgbClr val="FFFFFF"/>
      </a:lt1>
      <a:dk2>
        <a:srgbClr val="2E2C61"/>
      </a:dk2>
      <a:lt2>
        <a:srgbClr val="FFFFFF"/>
      </a:lt2>
      <a:accent1>
        <a:srgbClr val="00BED5"/>
      </a:accent1>
      <a:accent2>
        <a:srgbClr val="008AAD"/>
      </a:accent2>
      <a:accent3>
        <a:srgbClr val="E94D36"/>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RC_BSU_Cambridge_powerpoint_basic DRAFT v1" id="{6240891F-D47D-9348-ADF9-41CC429D30D8}" vid="{4FE1FD46-CADC-2B43-A4B7-488297EE9ACD}"/>
    </a:ext>
  </a:extLst>
</a:theme>
</file>

<file path=ppt/theme/theme2.xml><?xml version="1.0" encoding="utf-8"?>
<a:theme xmlns:a="http://schemas.openxmlformats.org/drawingml/2006/main" name="1_Font and logo master">
  <a:themeElements>
    <a:clrScheme name="MRC Theme">
      <a:dk1>
        <a:srgbClr val="2E2C61"/>
      </a:dk1>
      <a:lt1>
        <a:srgbClr val="FFFFFF"/>
      </a:lt1>
      <a:dk2>
        <a:srgbClr val="2E2C61"/>
      </a:dk2>
      <a:lt2>
        <a:srgbClr val="FFFFFF"/>
      </a:lt2>
      <a:accent1>
        <a:srgbClr val="00BED5"/>
      </a:accent1>
      <a:accent2>
        <a:srgbClr val="008AAD"/>
      </a:accent2>
      <a:accent3>
        <a:srgbClr val="E94D36"/>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RC_BSU_Cambridge_powerpoint_basic DRAFT v1" id="{6240891F-D47D-9348-ADF9-41CC429D30D8}" vid="{BC3DAECC-1D76-9E4A-888B-2A976BC5350E}"/>
    </a:ext>
  </a:extLst>
</a:theme>
</file>

<file path=ppt/theme/theme3.xml><?xml version="1.0" encoding="utf-8"?>
<a:theme xmlns:a="http://schemas.openxmlformats.org/drawingml/2006/main" name="1_Font and logo master 2">
  <a:themeElements>
    <a:clrScheme name="MRC Theme">
      <a:dk1>
        <a:srgbClr val="2E2C61"/>
      </a:dk1>
      <a:lt1>
        <a:srgbClr val="FFFFFF"/>
      </a:lt1>
      <a:dk2>
        <a:srgbClr val="2E2C61"/>
      </a:dk2>
      <a:lt2>
        <a:srgbClr val="FFFFFF"/>
      </a:lt2>
      <a:accent1>
        <a:srgbClr val="00BED5"/>
      </a:accent1>
      <a:accent2>
        <a:srgbClr val="008AAD"/>
      </a:accent2>
      <a:accent3>
        <a:srgbClr val="E94D36"/>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RC_BSU_Cambridge_powerpoint_basic DRAFT v1" id="{6240891F-D47D-9348-ADF9-41CC429D30D8}" vid="{9CB71437-234D-4449-A0C3-43E45D10A907}"/>
    </a:ext>
  </a:extLst>
</a:theme>
</file>

<file path=ppt/theme/theme4.xml><?xml version="1.0" encoding="utf-8"?>
<a:theme xmlns:a="http://schemas.openxmlformats.org/drawingml/2006/main" name="Font master without logo">
  <a:themeElements>
    <a:clrScheme name="MRC Theme">
      <a:dk1>
        <a:srgbClr val="2E2C61"/>
      </a:dk1>
      <a:lt1>
        <a:srgbClr val="FFFFFF"/>
      </a:lt1>
      <a:dk2>
        <a:srgbClr val="2E2C61"/>
      </a:dk2>
      <a:lt2>
        <a:srgbClr val="FFFFFF"/>
      </a:lt2>
      <a:accent1>
        <a:srgbClr val="00BED5"/>
      </a:accent1>
      <a:accent2>
        <a:srgbClr val="008AAD"/>
      </a:accent2>
      <a:accent3>
        <a:srgbClr val="E94D36"/>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RC_BSU_Cambridge_powerpoint_basic DRAFT v1" id="{6240891F-D47D-9348-ADF9-41CC429D30D8}" vid="{1489D61C-EB96-D546-B3E7-81D59768C36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F359D5BF6F5064C9F3BA03F2D189D3B" ma:contentTypeVersion="13" ma:contentTypeDescription="Create a new document." ma:contentTypeScope="" ma:versionID="284c0d270b93d58c491b10e1bd34b81f">
  <xsd:schema xmlns:xsd="http://www.w3.org/2001/XMLSchema" xmlns:xs="http://www.w3.org/2001/XMLSchema" xmlns:p="http://schemas.microsoft.com/office/2006/metadata/properties" xmlns:ns2="e5ebcf68-ced2-4a98-b72f-28c94d1ed58b" xmlns:ns3="7e30df28-d906-45ca-99b3-b21bab123d78" targetNamespace="http://schemas.microsoft.com/office/2006/metadata/properties" ma:root="true" ma:fieldsID="aa5c3b73515b1761f9db7945b5c726d3" ns2:_="" ns3:_="">
    <xsd:import namespace="e5ebcf68-ced2-4a98-b72f-28c94d1ed58b"/>
    <xsd:import namespace="7e30df28-d906-45ca-99b3-b21bab123d7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3:_Flow_SignoffStatus" minOccurs="0"/>
                <xsd:element ref="ns3:MediaServiceAutoKeyPoints" minOccurs="0"/>
                <xsd:element ref="ns3:MediaServiceKeyPoints"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ebcf68-ced2-4a98-b72f-28c94d1ed58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e30df28-d906-45ca-99b3-b21bab123d7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e5ebcf68-ced2-4a98-b72f-28c94d1ed58b">4EJAZCREWY3J-1678542396-45654</_dlc_DocId>
    <_dlc_DocIdUrl xmlns="e5ebcf68-ced2-4a98-b72f-28c94d1ed58b">
      <Url>https://ukri.sharepoint.com/sites/UKRICommunicationsandPublicEngagementTeam/_layouts/15/DocIdRedir.aspx?ID=4EJAZCREWY3J-1678542396-45654</Url>
      <Description>4EJAZCREWY3J-1678542396-45654</Description>
    </_dlc_DocIdUrl>
    <_Flow_SignoffStatus xmlns="7e30df28-d906-45ca-99b3-b21bab123d78" xsi:nil="true"/>
  </documentManagement>
</p:properties>
</file>

<file path=customXml/itemProps1.xml><?xml version="1.0" encoding="utf-8"?>
<ds:datastoreItem xmlns:ds="http://schemas.openxmlformats.org/officeDocument/2006/customXml" ds:itemID="{0093236D-EF1D-4898-9B83-A9048B113205}">
  <ds:schemaRefs>
    <ds:schemaRef ds:uri="http://schemas.microsoft.com/sharepoint/events"/>
  </ds:schemaRefs>
</ds:datastoreItem>
</file>

<file path=customXml/itemProps2.xml><?xml version="1.0" encoding="utf-8"?>
<ds:datastoreItem xmlns:ds="http://schemas.openxmlformats.org/officeDocument/2006/customXml" ds:itemID="{E302D9AF-FF6B-438E-A2CA-C55AC1F7511A}">
  <ds:schemaRefs>
    <ds:schemaRef ds:uri="http://schemas.microsoft.com/sharepoint/v3/contenttype/forms"/>
  </ds:schemaRefs>
</ds:datastoreItem>
</file>

<file path=customXml/itemProps3.xml><?xml version="1.0" encoding="utf-8"?>
<ds:datastoreItem xmlns:ds="http://schemas.openxmlformats.org/officeDocument/2006/customXml" ds:itemID="{38254B21-FCB0-457D-8005-B76EAF4CC014}">
  <ds:schemaRefs>
    <ds:schemaRef ds:uri="7e30df28-d906-45ca-99b3-b21bab123d78"/>
    <ds:schemaRef ds:uri="e5ebcf68-ced2-4a98-b72f-28c94d1ed58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154C2E9A-0F0E-449C-A451-79B18E10128F}">
  <ds:schemaRefs>
    <ds:schemaRef ds:uri="7e30df28-d906-45ca-99b3-b21bab123d78"/>
    <ds:schemaRef ds:uri="e5ebcf68-ced2-4a98-b72f-28c94d1ed58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MRC_BSU_Cambridge_powerpoint_basic</Template>
  <TotalTime>0</TotalTime>
  <Words>1800</Words>
  <Application>Microsoft Office PowerPoint</Application>
  <PresentationFormat>Widescreen</PresentationFormat>
  <Paragraphs>193</Paragraphs>
  <Slides>32</Slides>
  <Notes>31</Notes>
  <HiddenSlides>0</HiddenSlides>
  <MMClips>0</MMClips>
  <ScaleCrop>false</ScaleCrop>
  <HeadingPairs>
    <vt:vector size="4" baseType="variant">
      <vt:variant>
        <vt:lpstr>Theme</vt:lpstr>
      </vt:variant>
      <vt:variant>
        <vt:i4>4</vt:i4>
      </vt:variant>
      <vt:variant>
        <vt:lpstr>Slide Titles</vt:lpstr>
      </vt:variant>
      <vt:variant>
        <vt:i4>32</vt:i4>
      </vt:variant>
    </vt:vector>
  </HeadingPairs>
  <TitlesOfParts>
    <vt:vector size="36" baseType="lpstr">
      <vt:lpstr>Font and logo master</vt:lpstr>
      <vt:lpstr>1_Font and logo master</vt:lpstr>
      <vt:lpstr>1_Font and logo master 2</vt:lpstr>
      <vt:lpstr>Font master without logo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Blake</dc:creator>
  <cp:lastModifiedBy>Blake, Joshua</cp:lastModifiedBy>
  <cp:revision>43</cp:revision>
  <dcterms:created xsi:type="dcterms:W3CDTF">2023-08-30T09:36:15Z</dcterms:created>
  <dcterms:modified xsi:type="dcterms:W3CDTF">2023-09-11T12:10:16Z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0x010100DF359D5BF6F5064C9F3BA03F2D189D3B</vt:lpwstr>
  </property>
  <property fmtid="{D5CDD505-2E9C-101B-9397-08002B2CF9AE}" pid="3" name="_dlc_DocIdItemGuid">
    <vt:lpwstr>f12cc001-62dd-440d-a9d0-b637c535cd37</vt:lpwstr>
  </property>
</Properties>
</file>